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\AppData\Local\Microsoft\Windows\Temporary%20Internet%20Files\Content.Outlook\3D6GFPL2\situatie%202008-2012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i\AppData\Local\Microsoft\Windows\Temporary%20Internet%20Files\Content.Outlook\3D6GFPL2\situatie%202008-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1"/>
          <c:order val="0"/>
          <c:tx>
            <c:strRef>
              <c:f>'situatie statistica 2008-2012'!$C$1:$C$3</c:f>
              <c:strCache>
                <c:ptCount val="1"/>
                <c:pt idx="0">
                  <c:v>Număr de furnizori de formare profesională noi, autorizaţi în fiecare an şi care nu au programe autorizate în anii anteriori Total</c:v>
                </c:pt>
              </c:strCache>
            </c:strRef>
          </c:tx>
          <c:cat>
            <c:strRef>
              <c:f>'situatie statistica 2008-2012'!$A$4:$A$9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TOTAL 2008- 2012</c:v>
                </c:pt>
              </c:strCache>
            </c:strRef>
          </c:cat>
          <c:val>
            <c:numRef>
              <c:f>'situatie statistica 2008-2012'!$C$4:$C$9</c:f>
              <c:numCache>
                <c:formatCode>#,##0</c:formatCode>
                <c:ptCount val="6"/>
                <c:pt idx="0">
                  <c:v>478</c:v>
                </c:pt>
                <c:pt idx="1">
                  <c:v>546</c:v>
                </c:pt>
                <c:pt idx="2">
                  <c:v>516</c:v>
                </c:pt>
                <c:pt idx="3">
                  <c:v>680</c:v>
                </c:pt>
                <c:pt idx="4">
                  <c:v>598</c:v>
                </c:pt>
                <c:pt idx="5">
                  <c:v>2818</c:v>
                </c:pt>
              </c:numCache>
            </c:numRef>
          </c:val>
        </c:ser>
        <c:ser>
          <c:idx val="2"/>
          <c:order val="1"/>
          <c:tx>
            <c:strRef>
              <c:f>'situatie statistica 2008-2012'!$D$1:$D$3</c:f>
              <c:strCache>
                <c:ptCount val="1"/>
                <c:pt idx="0">
                  <c:v>Număr de furnizori de formare profesională noi, autorizaţi în fiecare an şi care nu au programe autorizate în anii anteriori din care: publici</c:v>
                </c:pt>
              </c:strCache>
            </c:strRef>
          </c:tx>
          <c:cat>
            <c:strRef>
              <c:f>'situatie statistica 2008-2012'!$A$4:$A$9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TOTAL 2008- 2012</c:v>
                </c:pt>
              </c:strCache>
            </c:strRef>
          </c:cat>
          <c:val>
            <c:numRef>
              <c:f>'situatie statistica 2008-2012'!$D$4:$D$9</c:f>
              <c:numCache>
                <c:formatCode>#,##0</c:formatCode>
                <c:ptCount val="6"/>
                <c:pt idx="0">
                  <c:v>61</c:v>
                </c:pt>
                <c:pt idx="1">
                  <c:v>58</c:v>
                </c:pt>
                <c:pt idx="2">
                  <c:v>63</c:v>
                </c:pt>
                <c:pt idx="3">
                  <c:v>60</c:v>
                </c:pt>
                <c:pt idx="4">
                  <c:v>32</c:v>
                </c:pt>
                <c:pt idx="5">
                  <c:v>274</c:v>
                </c:pt>
              </c:numCache>
            </c:numRef>
          </c:val>
        </c:ser>
        <c:ser>
          <c:idx val="3"/>
          <c:order val="2"/>
          <c:tx>
            <c:strRef>
              <c:f>'situatie statistica 2008-2012'!$E$1:$E$3</c:f>
              <c:strCache>
                <c:ptCount val="1"/>
                <c:pt idx="0">
                  <c:v>Număr de furnizori de formare profesională noi, autorizaţi în fiecare an şi care nu au programe autorizate în anii anteriori din care: privaţi</c:v>
                </c:pt>
              </c:strCache>
            </c:strRef>
          </c:tx>
          <c:cat>
            <c:strRef>
              <c:f>'situatie statistica 2008-2012'!$A$4:$A$9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TOTAL 2008- 2012</c:v>
                </c:pt>
              </c:strCache>
            </c:strRef>
          </c:cat>
          <c:val>
            <c:numRef>
              <c:f>'situatie statistica 2008-2012'!$E$4:$E$9</c:f>
              <c:numCache>
                <c:formatCode>#,##0</c:formatCode>
                <c:ptCount val="6"/>
                <c:pt idx="0">
                  <c:v>411</c:v>
                </c:pt>
                <c:pt idx="1">
                  <c:v>486</c:v>
                </c:pt>
                <c:pt idx="2">
                  <c:v>371</c:v>
                </c:pt>
                <c:pt idx="3">
                  <c:v>586</c:v>
                </c:pt>
                <c:pt idx="4">
                  <c:v>562</c:v>
                </c:pt>
                <c:pt idx="5">
                  <c:v>2416</c:v>
                </c:pt>
              </c:numCache>
            </c:numRef>
          </c:val>
        </c:ser>
        <c:ser>
          <c:idx val="4"/>
          <c:order val="3"/>
          <c:tx>
            <c:strRef>
              <c:f>'situatie statistica 2008-2012'!$F$1:$F$3</c:f>
              <c:strCache>
                <c:ptCount val="1"/>
                <c:pt idx="0">
                  <c:v>Număr de furnizori de formare profesională noi, autorizaţi în fiecare an şi care nu au programe autorizate în anii anteriori din care: micşti</c:v>
                </c:pt>
              </c:strCache>
            </c:strRef>
          </c:tx>
          <c:cat>
            <c:strRef>
              <c:f>'situatie statistica 2008-2012'!$A$4:$A$9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TOTAL 2008- 2012</c:v>
                </c:pt>
              </c:strCache>
            </c:strRef>
          </c:cat>
          <c:val>
            <c:numRef>
              <c:f>'situatie statistica 2008-2012'!$F$4:$F$9</c:f>
              <c:numCache>
                <c:formatCode>#,##0</c:formatCode>
                <c:ptCount val="6"/>
                <c:pt idx="0">
                  <c:v>6</c:v>
                </c:pt>
                <c:pt idx="1">
                  <c:v>2</c:v>
                </c:pt>
                <c:pt idx="2">
                  <c:v>4</c:v>
                </c:pt>
                <c:pt idx="3">
                  <c:v>32</c:v>
                </c:pt>
                <c:pt idx="4">
                  <c:v>16</c:v>
                </c:pt>
                <c:pt idx="5">
                  <c:v>60</c:v>
                </c:pt>
              </c:numCache>
            </c:numRef>
          </c:val>
        </c:ser>
        <c:axId val="41152896"/>
        <c:axId val="41154432"/>
      </c:barChart>
      <c:catAx>
        <c:axId val="41152896"/>
        <c:scaling>
          <c:orientation val="minMax"/>
        </c:scaling>
        <c:axPos val="b"/>
        <c:tickLblPos val="nextTo"/>
        <c:crossAx val="41154432"/>
        <c:crosses val="autoZero"/>
        <c:auto val="1"/>
        <c:lblAlgn val="ctr"/>
        <c:lblOffset val="100"/>
      </c:catAx>
      <c:valAx>
        <c:axId val="41154432"/>
        <c:scaling>
          <c:orientation val="minMax"/>
        </c:scaling>
        <c:axPos val="l"/>
        <c:majorGridlines/>
        <c:numFmt formatCode="#,##0" sourceLinked="1"/>
        <c:tickLblPos val="nextTo"/>
        <c:crossAx val="411528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'situatie statistica 2008-2012'!$B$1</c:f>
              <c:strCache>
                <c:ptCount val="1"/>
                <c:pt idx="0">
                  <c:v>Numărul de programe autorizate, anual</c:v>
                </c:pt>
              </c:strCache>
            </c:strRef>
          </c:tx>
          <c:cat>
            <c:strRef>
              <c:f>'situatie statistica 2008-2012'!$A$2:$A$9</c:f>
              <c:strCache>
                <c:ptCount val="8"/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TOTAL 2008- 2012</c:v>
                </c:pt>
              </c:strCache>
            </c:strRef>
          </c:cat>
          <c:val>
            <c:numRef>
              <c:f>'situatie statistica 2008-2012'!$B$2:$B$9</c:f>
              <c:numCache>
                <c:formatCode>General</c:formatCode>
                <c:ptCount val="8"/>
                <c:pt idx="2" formatCode="#,##0">
                  <c:v>3134</c:v>
                </c:pt>
                <c:pt idx="3" formatCode="#,##0">
                  <c:v>2672</c:v>
                </c:pt>
                <c:pt idx="4" formatCode="#,##0">
                  <c:v>2993</c:v>
                </c:pt>
                <c:pt idx="5" formatCode="#,##0">
                  <c:v>4405</c:v>
                </c:pt>
                <c:pt idx="6" formatCode="#,##0">
                  <c:v>3957</c:v>
                </c:pt>
                <c:pt idx="7" formatCode="#,##0">
                  <c:v>17161</c:v>
                </c:pt>
              </c:numCache>
            </c:numRef>
          </c:val>
        </c:ser>
        <c:axId val="41247872"/>
        <c:axId val="41249408"/>
      </c:barChart>
      <c:catAx>
        <c:axId val="41247872"/>
        <c:scaling>
          <c:orientation val="minMax"/>
        </c:scaling>
        <c:axPos val="b"/>
        <c:tickLblPos val="nextTo"/>
        <c:crossAx val="41249408"/>
        <c:crosses val="autoZero"/>
        <c:auto val="1"/>
        <c:lblAlgn val="ctr"/>
        <c:lblOffset val="100"/>
      </c:catAx>
      <c:valAx>
        <c:axId val="41249408"/>
        <c:scaling>
          <c:orientation val="minMax"/>
        </c:scaling>
        <c:axPos val="l"/>
        <c:majorGridlines/>
        <c:numFmt formatCode="General" sourceLinked="1"/>
        <c:tickLblPos val="nextTo"/>
        <c:crossAx val="41247872"/>
        <c:crosses val="autoZero"/>
        <c:crossBetween val="between"/>
      </c:valAx>
    </c:plotArea>
    <c:legend>
      <c:legendPos val="r"/>
      <c:layout/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0.72549</cdr:x>
      <cdr:y>0.69231</cdr:y>
    </cdr:from>
    <cdr:to>
      <cdr:x>1</cdr:x>
      <cdr:y>0.91601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638800" y="3429000"/>
          <a:ext cx="2133600" cy="1107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o-RO" sz="2200" dirty="0" smtClean="0"/>
            <a:t>Numărul de programe autorizate, anual</a:t>
          </a:r>
          <a:endParaRPr lang="en-US" sz="2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02CB53-DA10-42C1-8051-0B5BCEF69A3A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8A4D65-D8A5-4527-8A77-FB8BDD21C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3E8C84-8DBE-4891-85C9-1B8C9753E498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102175-E1A8-4F28-9B52-B14B4934A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98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igla_ANC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52800" y="762000"/>
            <a:ext cx="1752600" cy="6044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905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igla_ANC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52800" y="762000"/>
            <a:ext cx="1752600" cy="60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024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igla_ANC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52800" y="762000"/>
            <a:ext cx="1752600" cy="60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19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c.gov.ro/" TargetMode="External"/><Relationship Id="rId2" Type="http://schemas.openxmlformats.org/officeDocument/2006/relationships/hyperlink" Target="mailto:office@anc.gov.ro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743200"/>
            <a:ext cx="7239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Calific</a:t>
            </a:r>
            <a:r>
              <a:rPr lang="ro-RO" sz="2800" b="1" dirty="0" smtClean="0"/>
              <a:t>ă</a:t>
            </a:r>
            <a:r>
              <a:rPr lang="en-US" sz="2800" b="1" dirty="0" smtClean="0"/>
              <a:t>rile </a:t>
            </a:r>
            <a:r>
              <a:rPr lang="ro-RO" sz="2800" b="1" dirty="0" smtClean="0"/>
              <a:t>- </a:t>
            </a:r>
            <a:r>
              <a:rPr lang="en-US" sz="2800" b="1" dirty="0" smtClean="0"/>
              <a:t>parte integrant</a:t>
            </a:r>
            <a:r>
              <a:rPr lang="ro-RO" sz="2800" b="1" dirty="0" smtClean="0"/>
              <a:t>ă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sistemului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educa</a:t>
            </a:r>
            <a:r>
              <a:rPr lang="ro-RO" sz="2800" b="1" dirty="0" smtClean="0"/>
              <a:t>ț</a:t>
            </a:r>
            <a:r>
              <a:rPr lang="en-US" sz="2800" b="1" dirty="0" err="1" smtClean="0"/>
              <a:t>ie</a:t>
            </a:r>
            <a:endParaRPr lang="en-US" sz="2800" b="1" dirty="0" smtClean="0"/>
          </a:p>
          <a:p>
            <a:r>
              <a:rPr lang="en-US" sz="2000" dirty="0" smtClean="0"/>
              <a:t>14 </a:t>
            </a:r>
            <a:r>
              <a:rPr lang="en-US" sz="2000" dirty="0" err="1" smtClean="0"/>
              <a:t>iunie</a:t>
            </a:r>
            <a:r>
              <a:rPr lang="en-US" sz="2000" dirty="0" smtClean="0"/>
              <a:t> 2013, </a:t>
            </a:r>
            <a:r>
              <a:rPr lang="en-US" sz="2000" dirty="0" err="1" smtClean="0"/>
              <a:t>Bucure</a:t>
            </a:r>
            <a:r>
              <a:rPr lang="ro-RO" sz="2000" dirty="0" smtClean="0"/>
              <a:t>ști</a:t>
            </a:r>
            <a:endParaRPr lang="en-US" sz="2000" dirty="0" smtClean="0"/>
          </a:p>
          <a:p>
            <a:endParaRPr lang="ro-RO" sz="2000" dirty="0" smtClean="0"/>
          </a:p>
          <a:p>
            <a:r>
              <a:rPr lang="en-US" sz="2000" b="1" dirty="0" smtClean="0"/>
              <a:t>Prof. dr. </a:t>
            </a:r>
            <a:r>
              <a:rPr lang="en-US" sz="2000" b="1" dirty="0" err="1" smtClean="0"/>
              <a:t>Nicolae</a:t>
            </a:r>
            <a:r>
              <a:rPr lang="en-US" sz="2000" b="1" dirty="0" smtClean="0"/>
              <a:t> POSTĂVARU</a:t>
            </a:r>
            <a:endParaRPr lang="en-US" sz="2000" dirty="0" smtClean="0"/>
          </a:p>
          <a:p>
            <a:r>
              <a:rPr lang="en-US" sz="2000" b="1" dirty="0" smtClean="0"/>
              <a:t>Director general adjunct </a:t>
            </a:r>
            <a:endParaRPr lang="en-US" sz="2000" dirty="0" smtClean="0"/>
          </a:p>
          <a:p>
            <a:r>
              <a:rPr lang="en-US" sz="2000" b="1" dirty="0" err="1" smtClean="0"/>
              <a:t>Autoritatea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Națională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pentru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Calificări</a:t>
            </a:r>
            <a:endParaRPr lang="en-US" sz="2000" dirty="0" smtClean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5562600"/>
            <a:ext cx="914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Motto: O </a:t>
            </a:r>
            <a:r>
              <a:rPr kumimoji="0" lang="ro-RO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ț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ro-RO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bogat</a:t>
            </a:r>
            <a:r>
              <a:rPr kumimoji="0" lang="ro-RO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este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 </a:t>
            </a:r>
            <a:r>
              <a:rPr kumimoji="0" lang="ro-RO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ț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ro-RO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oameni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educa</a:t>
            </a:r>
            <a:r>
              <a:rPr kumimoji="0" lang="ro-RO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ț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ș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califica</a:t>
            </a:r>
            <a:r>
              <a:rPr kumimoji="0" lang="ro-RO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ț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2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6002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III. </a:t>
            </a:r>
            <a:r>
              <a:rPr lang="en-US" sz="3600" b="1" dirty="0" err="1" smtClean="0"/>
              <a:t>Sistemul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calificare</a:t>
            </a:r>
            <a:endParaRPr lang="ro-RO" sz="3600" b="1" dirty="0" smtClean="0"/>
          </a:p>
          <a:p>
            <a:endParaRPr lang="ro-RO" sz="1200" dirty="0" smtClean="0"/>
          </a:p>
          <a:p>
            <a:r>
              <a:rPr lang="en-US" sz="2400" b="1" dirty="0" smtClean="0">
                <a:solidFill>
                  <a:srgbClr val="0070C0"/>
                </a:solidFill>
              </a:rPr>
              <a:t>5. Feed – back </a:t>
            </a:r>
          </a:p>
          <a:p>
            <a:r>
              <a:rPr lang="en-US" sz="2400" dirty="0" err="1" smtClean="0"/>
              <a:t>Cercul</a:t>
            </a:r>
            <a:r>
              <a:rPr lang="en-US" sz="2400" dirty="0" smtClean="0"/>
              <a:t> care </a:t>
            </a:r>
            <a:r>
              <a:rPr lang="en-US" sz="2400" dirty="0" err="1" smtClean="0"/>
              <a:t>ar</a:t>
            </a:r>
            <a:r>
              <a:rPr lang="en-US" sz="2400" dirty="0" smtClean="0"/>
              <a:t> </a:t>
            </a:r>
            <a:r>
              <a:rPr lang="en-US" sz="2400" dirty="0" err="1" smtClean="0"/>
              <a:t>treb</a:t>
            </a:r>
            <a:r>
              <a:rPr lang="ro-RO" sz="2400" dirty="0" smtClean="0"/>
              <a:t>u</a:t>
            </a:r>
            <a:r>
              <a:rPr lang="en-US" sz="2400" dirty="0" err="1" smtClean="0"/>
              <a:t>i</a:t>
            </a:r>
            <a:r>
              <a:rPr lang="en-US" sz="2400" dirty="0" smtClean="0"/>
              <a:t> s</a:t>
            </a:r>
            <a:r>
              <a:rPr lang="ro-RO" sz="2400" dirty="0" smtClean="0"/>
              <a:t>ă </a:t>
            </a:r>
            <a:r>
              <a:rPr lang="en-US" sz="2400" dirty="0" err="1" smtClean="0"/>
              <a:t>includ</a:t>
            </a:r>
            <a:r>
              <a:rPr lang="ro-RO" sz="2400" dirty="0" smtClean="0"/>
              <a:t>ă</a:t>
            </a:r>
            <a:r>
              <a:rPr lang="en-US" sz="2400" dirty="0" smtClean="0"/>
              <a:t> </a:t>
            </a:r>
            <a:r>
              <a:rPr lang="en-US" sz="2400" dirty="0" err="1" smtClean="0"/>
              <a:t>etapele</a:t>
            </a:r>
            <a:r>
              <a:rPr lang="en-US" sz="2400" dirty="0" smtClean="0"/>
              <a:t>:</a:t>
            </a:r>
          </a:p>
          <a:p>
            <a:r>
              <a:rPr lang="en-US" sz="2400" i="1" dirty="0" smtClean="0"/>
              <a:t>1.-</a:t>
            </a:r>
            <a:r>
              <a:rPr lang="ro-RO" sz="2400" i="1" dirty="0" smtClean="0"/>
              <a:t> </a:t>
            </a:r>
            <a:r>
              <a:rPr lang="en-US" sz="2400" i="1" dirty="0" err="1" smtClean="0"/>
              <a:t>Formare</a:t>
            </a:r>
            <a:r>
              <a:rPr lang="en-US" sz="2400" i="1" dirty="0" smtClean="0"/>
              <a:t> </a:t>
            </a:r>
          </a:p>
          <a:p>
            <a:r>
              <a:rPr lang="en-US" sz="2400" i="1" dirty="0" smtClean="0"/>
              <a:t>2.-</a:t>
            </a:r>
            <a:r>
              <a:rPr lang="ro-RO" sz="2400" i="1" dirty="0" smtClean="0"/>
              <a:t> </a:t>
            </a:r>
            <a:r>
              <a:rPr lang="en-US" sz="2400" i="1" dirty="0" err="1" smtClean="0"/>
              <a:t>Implemetare</a:t>
            </a:r>
            <a:r>
              <a:rPr lang="en-US" sz="2400" i="1" dirty="0" smtClean="0"/>
              <a:t> -</a:t>
            </a:r>
            <a:r>
              <a:rPr lang="ro-RO" sz="2400" i="1" dirty="0" smtClean="0"/>
              <a:t> </a:t>
            </a:r>
            <a:r>
              <a:rPr lang="en-US" sz="2400" i="1" dirty="0" err="1" smtClean="0"/>
              <a:t>aplicare</a:t>
            </a:r>
            <a:endParaRPr lang="en-US" sz="2400" i="1" dirty="0" smtClean="0"/>
          </a:p>
          <a:p>
            <a:r>
              <a:rPr lang="en-US" sz="2400" i="1" dirty="0" smtClean="0"/>
              <a:t>3.-</a:t>
            </a:r>
            <a:r>
              <a:rPr lang="ro-RO" sz="2400" i="1" dirty="0" smtClean="0"/>
              <a:t> </a:t>
            </a:r>
            <a:r>
              <a:rPr lang="en-US" sz="2400" i="1" dirty="0" smtClean="0"/>
              <a:t>Control</a:t>
            </a:r>
            <a:r>
              <a:rPr lang="ro-RO" sz="2400" i="1" dirty="0" smtClean="0"/>
              <a:t> </a:t>
            </a:r>
            <a:r>
              <a:rPr lang="en-US" sz="2400" i="1" dirty="0" smtClean="0"/>
              <a:t>-</a:t>
            </a:r>
            <a:r>
              <a:rPr lang="ro-RO" sz="2400" i="1" dirty="0" smtClean="0"/>
              <a:t> </a:t>
            </a:r>
            <a:r>
              <a:rPr lang="en-US" sz="2400" i="1" dirty="0" err="1" smtClean="0"/>
              <a:t>monitorizare</a:t>
            </a:r>
            <a:r>
              <a:rPr lang="en-US" sz="2400" i="1" dirty="0" smtClean="0"/>
              <a:t> </a:t>
            </a:r>
          </a:p>
          <a:p>
            <a:r>
              <a:rPr lang="en-US" sz="2400" i="1" dirty="0" smtClean="0"/>
              <a:t>4.-</a:t>
            </a:r>
            <a:r>
              <a:rPr lang="ro-RO" sz="2400" i="1" dirty="0" smtClean="0"/>
              <a:t> </a:t>
            </a:r>
            <a:r>
              <a:rPr lang="en-US" sz="2400" i="1" dirty="0" smtClean="0"/>
              <a:t>Feed-back</a:t>
            </a:r>
          </a:p>
          <a:p>
            <a:r>
              <a:rPr lang="en-US" sz="2400" i="1" dirty="0" smtClean="0"/>
              <a:t>5.-</a:t>
            </a:r>
            <a:r>
              <a:rPr lang="ro-RO" sz="2400" i="1" dirty="0" smtClean="0"/>
              <a:t> </a:t>
            </a:r>
            <a:r>
              <a:rPr lang="en-US" sz="2400" i="1" dirty="0" err="1" smtClean="0"/>
              <a:t>Autocorectare</a:t>
            </a:r>
            <a:r>
              <a:rPr lang="en-US" sz="2400" i="1" dirty="0" smtClean="0"/>
              <a:t> </a:t>
            </a:r>
            <a:r>
              <a:rPr lang="ro-RO" sz="2400" i="1" dirty="0" smtClean="0"/>
              <a:t>ș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iar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formare</a:t>
            </a:r>
            <a:r>
              <a:rPr lang="en-US" sz="2400" dirty="0" smtClean="0"/>
              <a:t>.</a:t>
            </a:r>
          </a:p>
          <a:p>
            <a:endParaRPr lang="ro-RO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600200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 smtClean="0"/>
              <a:t>I</a:t>
            </a:r>
            <a:r>
              <a:rPr lang="en-US" sz="3600" b="1" dirty="0" smtClean="0"/>
              <a:t>V. M</a:t>
            </a:r>
            <a:r>
              <a:rPr lang="ro-RO" sz="3600" b="1" dirty="0" smtClean="0"/>
              <a:t>ă</a:t>
            </a:r>
            <a:r>
              <a:rPr lang="en-US" sz="3600" b="1" dirty="0" err="1" smtClean="0"/>
              <a:t>suri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propuse</a:t>
            </a:r>
            <a:r>
              <a:rPr lang="en-US" sz="3600" b="1" dirty="0" smtClean="0"/>
              <a:t> </a:t>
            </a:r>
            <a:endParaRPr lang="ro-RO" sz="3600" b="1" dirty="0" smtClean="0"/>
          </a:p>
          <a:p>
            <a:endParaRPr lang="en-US" sz="1200" b="1" dirty="0" smtClean="0"/>
          </a:p>
          <a:p>
            <a:r>
              <a:rPr lang="en-US" sz="2400" dirty="0" smtClean="0"/>
              <a:t>-</a:t>
            </a:r>
            <a:r>
              <a:rPr lang="ro-RO" sz="2400" dirty="0" smtClean="0"/>
              <a:t> </a:t>
            </a:r>
            <a:r>
              <a:rPr lang="en-US" sz="2400" dirty="0" smtClean="0"/>
              <a:t>o </a:t>
            </a:r>
            <a:r>
              <a:rPr lang="en-US" sz="2400" dirty="0" err="1" smtClean="0"/>
              <a:t>strategie</a:t>
            </a:r>
            <a:r>
              <a:rPr lang="en-US" sz="2400" dirty="0" smtClean="0"/>
              <a:t> </a:t>
            </a:r>
            <a:r>
              <a:rPr lang="en-US" sz="2400" dirty="0" err="1" smtClean="0"/>
              <a:t>pe</a:t>
            </a:r>
            <a:r>
              <a:rPr lang="en-US" sz="2400" dirty="0" smtClean="0"/>
              <a:t> 20-30 de </a:t>
            </a:r>
            <a:r>
              <a:rPr lang="en-US" sz="2400" dirty="0" err="1" smtClean="0"/>
              <a:t>ani</a:t>
            </a:r>
            <a:r>
              <a:rPr lang="en-US" sz="2400" dirty="0" smtClean="0"/>
              <a:t> a </a:t>
            </a:r>
            <a:r>
              <a:rPr lang="en-US" sz="2400" dirty="0" err="1" smtClean="0"/>
              <a:t>resursei</a:t>
            </a:r>
            <a:r>
              <a:rPr lang="en-US" sz="2400" dirty="0" smtClean="0"/>
              <a:t> </a:t>
            </a:r>
            <a:r>
              <a:rPr lang="en-US" sz="2400" dirty="0" err="1" smtClean="0"/>
              <a:t>umane</a:t>
            </a:r>
            <a:r>
              <a:rPr lang="en-US" sz="2400" dirty="0" smtClean="0"/>
              <a:t> </a:t>
            </a:r>
            <a:r>
              <a:rPr lang="ro-RO" sz="2400" dirty="0" smtClean="0"/>
              <a:t>î</a:t>
            </a:r>
            <a:r>
              <a:rPr lang="en-US" sz="2400" dirty="0" smtClean="0"/>
              <a:t>n Romania la </a:t>
            </a:r>
            <a:r>
              <a:rPr lang="en-US" sz="2400" dirty="0" err="1" smtClean="0"/>
              <a:t>nivel</a:t>
            </a:r>
            <a:r>
              <a:rPr lang="en-US" sz="2400" dirty="0" smtClean="0"/>
              <a:t> </a:t>
            </a:r>
            <a:r>
              <a:rPr lang="en-US" sz="2400" dirty="0" err="1" smtClean="0"/>
              <a:t>institu</a:t>
            </a:r>
            <a:r>
              <a:rPr lang="ro-RO" sz="2400" dirty="0" smtClean="0"/>
              <a:t>ț</a:t>
            </a:r>
            <a:r>
              <a:rPr lang="en-US" sz="2400" dirty="0" err="1" smtClean="0"/>
              <a:t>ionalizat</a:t>
            </a:r>
            <a:r>
              <a:rPr lang="ro-RO" sz="2400" b="1" dirty="0" smtClean="0"/>
              <a:t>, </a:t>
            </a:r>
            <a:r>
              <a:rPr lang="en-US" sz="2400" b="1" dirty="0" err="1" smtClean="0"/>
              <a:t>termen</a:t>
            </a:r>
            <a:r>
              <a:rPr lang="en-US" sz="2400" b="1" dirty="0" smtClean="0"/>
              <a:t> 2015</a:t>
            </a:r>
            <a:r>
              <a:rPr lang="ro-RO" sz="2400" b="1" dirty="0" smtClean="0"/>
              <a:t>;</a:t>
            </a:r>
            <a:endParaRPr lang="en-US" sz="2400" b="1" dirty="0" smtClean="0"/>
          </a:p>
          <a:p>
            <a:r>
              <a:rPr lang="en-US" sz="2400" dirty="0" smtClean="0"/>
              <a:t>-</a:t>
            </a:r>
            <a:r>
              <a:rPr lang="ro-RO" sz="2400" dirty="0" smtClean="0"/>
              <a:t> </a:t>
            </a:r>
            <a:r>
              <a:rPr lang="en-US" sz="2400" dirty="0" smtClean="0"/>
              <a:t>o </a:t>
            </a:r>
            <a:r>
              <a:rPr lang="en-US" sz="2400" dirty="0" err="1" smtClean="0"/>
              <a:t>strategie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FPA </a:t>
            </a:r>
            <a:r>
              <a:rPr lang="en-US" sz="2400" dirty="0" err="1" smtClean="0"/>
              <a:t>pe</a:t>
            </a:r>
            <a:r>
              <a:rPr lang="en-US" sz="2400" dirty="0" smtClean="0"/>
              <a:t> </a:t>
            </a:r>
            <a:r>
              <a:rPr lang="en-US" sz="2400" dirty="0" err="1" smtClean="0"/>
              <a:t>termen</a:t>
            </a:r>
            <a:r>
              <a:rPr lang="en-US" sz="2400" dirty="0" smtClean="0"/>
              <a:t> </a:t>
            </a:r>
            <a:r>
              <a:rPr lang="en-US" sz="2400" dirty="0" err="1" smtClean="0"/>
              <a:t>scurt</a:t>
            </a:r>
            <a:r>
              <a:rPr lang="en-US" sz="2400" dirty="0" smtClean="0"/>
              <a:t> 2020</a:t>
            </a:r>
            <a:r>
              <a:rPr lang="ro-RO" sz="2400" dirty="0" smtClean="0"/>
              <a:t>, </a:t>
            </a:r>
            <a:r>
              <a:rPr lang="en-US" sz="2400" b="1" dirty="0" err="1" smtClean="0"/>
              <a:t>termen</a:t>
            </a:r>
            <a:r>
              <a:rPr lang="en-US" sz="2400" b="1" dirty="0" smtClean="0"/>
              <a:t> 2014</a:t>
            </a:r>
            <a:r>
              <a:rPr lang="ro-RO" sz="2400" dirty="0" smtClean="0"/>
              <a:t>;</a:t>
            </a:r>
            <a:endParaRPr lang="en-US" sz="2400" dirty="0" smtClean="0"/>
          </a:p>
          <a:p>
            <a:r>
              <a:rPr lang="en-US" sz="2400" dirty="0" smtClean="0"/>
              <a:t>-</a:t>
            </a:r>
            <a:r>
              <a:rPr lang="ro-RO" sz="2400" dirty="0" smtClean="0"/>
              <a:t> </a:t>
            </a:r>
            <a:r>
              <a:rPr lang="en-US" sz="2400" dirty="0" err="1" smtClean="0"/>
              <a:t>legislatie</a:t>
            </a:r>
            <a:r>
              <a:rPr lang="en-US" sz="2400" dirty="0" smtClean="0"/>
              <a:t> care s</a:t>
            </a:r>
            <a:r>
              <a:rPr lang="ro-RO" sz="2400" dirty="0" smtClean="0"/>
              <a:t>ă</a:t>
            </a:r>
            <a:r>
              <a:rPr lang="en-US" sz="2400" dirty="0" smtClean="0"/>
              <a:t> oblige la </a:t>
            </a:r>
            <a:r>
              <a:rPr lang="en-US" sz="2400" dirty="0" err="1" smtClean="0"/>
              <a:t>perfec</a:t>
            </a:r>
            <a:r>
              <a:rPr lang="ro-RO" sz="2400" dirty="0" smtClean="0"/>
              <a:t>ț</a:t>
            </a:r>
            <a:r>
              <a:rPr lang="en-US" sz="2400" dirty="0" err="1" smtClean="0"/>
              <a:t>ionare</a:t>
            </a:r>
            <a:r>
              <a:rPr lang="en-US" sz="2400" dirty="0" smtClean="0"/>
              <a:t>/</a:t>
            </a:r>
            <a:r>
              <a:rPr lang="en-US" sz="2400" dirty="0" err="1" smtClean="0"/>
              <a:t>calificare</a:t>
            </a:r>
            <a:r>
              <a:rPr lang="en-US" sz="2400" dirty="0" smtClean="0"/>
              <a:t>/</a:t>
            </a:r>
            <a:r>
              <a:rPr lang="en-US" sz="2400" dirty="0" err="1" smtClean="0"/>
              <a:t>specializare</a:t>
            </a:r>
            <a:r>
              <a:rPr lang="en-US" sz="2400" dirty="0" smtClean="0"/>
              <a:t> a </a:t>
            </a:r>
            <a:r>
              <a:rPr lang="en-US" sz="2400" dirty="0" err="1" smtClean="0"/>
              <a:t>angaja</a:t>
            </a:r>
            <a:r>
              <a:rPr lang="ro-RO" sz="2400" dirty="0" smtClean="0"/>
              <a:t>ț</a:t>
            </a:r>
            <a:r>
              <a:rPr lang="en-US" sz="2400" dirty="0" err="1" smtClean="0"/>
              <a:t>ilor</a:t>
            </a:r>
            <a:r>
              <a:rPr lang="en-US" sz="2400" dirty="0" smtClean="0"/>
              <a:t> cu m</a:t>
            </a:r>
            <a:r>
              <a:rPr lang="ro-RO" sz="2400" dirty="0" smtClean="0"/>
              <a:t>ă</a:t>
            </a:r>
            <a:r>
              <a:rPr lang="en-US" sz="2400" dirty="0" err="1" smtClean="0"/>
              <a:t>suri</a:t>
            </a:r>
            <a:r>
              <a:rPr lang="en-US" sz="2400" dirty="0" smtClean="0"/>
              <a:t> </a:t>
            </a:r>
            <a:r>
              <a:rPr lang="en-US" sz="2400" dirty="0" err="1" smtClean="0"/>
              <a:t>pecuniare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angajatori</a:t>
            </a:r>
            <a:r>
              <a:rPr lang="en-US" sz="2400" dirty="0" smtClean="0"/>
              <a:t>; </a:t>
            </a:r>
            <a:r>
              <a:rPr lang="en-US" sz="2400" dirty="0" err="1" smtClean="0"/>
              <a:t>cursuri</a:t>
            </a:r>
            <a:r>
              <a:rPr lang="en-US" sz="2400" dirty="0" smtClean="0"/>
              <a:t> la min</a:t>
            </a:r>
            <a:r>
              <a:rPr lang="ro-RO" sz="2400" dirty="0" smtClean="0"/>
              <a:t>im</a:t>
            </a:r>
            <a:r>
              <a:rPr lang="en-US" sz="2400" dirty="0" smtClean="0"/>
              <a:t> 5 </a:t>
            </a:r>
            <a:r>
              <a:rPr lang="en-US" sz="2400" dirty="0" err="1" smtClean="0"/>
              <a:t>ani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toti</a:t>
            </a:r>
            <a:r>
              <a:rPr lang="en-US" sz="2400" dirty="0" smtClean="0"/>
              <a:t> </a:t>
            </a:r>
            <a:r>
              <a:rPr lang="en-US" sz="2400" dirty="0" err="1" smtClean="0"/>
              <a:t>angaja</a:t>
            </a:r>
            <a:r>
              <a:rPr lang="ro-RO" sz="2400" dirty="0" smtClean="0"/>
              <a:t>ț</a:t>
            </a:r>
            <a:r>
              <a:rPr lang="en-US" sz="2400" dirty="0" smtClean="0"/>
              <a:t>ii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termen</a:t>
            </a:r>
            <a:r>
              <a:rPr lang="en-US" sz="2400" b="1" dirty="0" smtClean="0"/>
              <a:t> 2014</a:t>
            </a:r>
            <a:r>
              <a:rPr lang="ro-RO" sz="2400" b="1" dirty="0" smtClean="0"/>
              <a:t>;</a:t>
            </a:r>
            <a:endParaRPr lang="en-US" sz="2400" b="1" dirty="0" smtClean="0"/>
          </a:p>
          <a:p>
            <a:r>
              <a:rPr lang="en-US" sz="2400" dirty="0" smtClean="0"/>
              <a:t>-</a:t>
            </a:r>
            <a:r>
              <a:rPr lang="ro-RO" sz="2400" dirty="0" smtClean="0"/>
              <a:t> </a:t>
            </a:r>
            <a:r>
              <a:rPr lang="en-US" sz="2400" dirty="0" err="1" smtClean="0"/>
              <a:t>transforma</a:t>
            </a:r>
            <a:r>
              <a:rPr lang="ro-RO" sz="2400" dirty="0" smtClean="0"/>
              <a:t>rea</a:t>
            </a:r>
            <a:r>
              <a:rPr lang="en-US" sz="2400" dirty="0" smtClean="0"/>
              <a:t> ANC </a:t>
            </a:r>
            <a:r>
              <a:rPr lang="ro-RO" sz="2400" dirty="0" smtClean="0"/>
              <a:t>î</a:t>
            </a:r>
            <a:r>
              <a:rPr lang="en-US" sz="2400" dirty="0" smtClean="0"/>
              <a:t>n </a:t>
            </a:r>
            <a:r>
              <a:rPr lang="en-US" sz="2400" dirty="0" err="1" smtClean="0"/>
              <a:t>institu</a:t>
            </a:r>
            <a:r>
              <a:rPr lang="ro-RO" sz="2400" dirty="0" smtClean="0"/>
              <a:t>ț</a:t>
            </a:r>
            <a:r>
              <a:rPr lang="en-US" sz="2400" dirty="0" err="1" smtClean="0"/>
              <a:t>ie</a:t>
            </a:r>
            <a:r>
              <a:rPr lang="en-US" sz="2400" dirty="0" smtClean="0"/>
              <a:t> cu </a:t>
            </a:r>
            <a:r>
              <a:rPr lang="en-US" sz="2400" dirty="0" err="1" smtClean="0"/>
              <a:t>atribu</a:t>
            </a:r>
            <a:r>
              <a:rPr lang="ro-RO" sz="2400" dirty="0" smtClean="0"/>
              <a:t>ț</a:t>
            </a:r>
            <a:r>
              <a:rPr lang="en-US" sz="2400" dirty="0" smtClean="0"/>
              <a:t>ii de control </a:t>
            </a:r>
            <a:r>
              <a:rPr lang="ro-RO" sz="2400" dirty="0" smtClean="0"/>
              <a:t>ș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asigurare</a:t>
            </a:r>
            <a:r>
              <a:rPr lang="en-US" sz="2400" dirty="0" smtClean="0"/>
              <a:t> a </a:t>
            </a:r>
            <a:r>
              <a:rPr lang="en-US" sz="2400" dirty="0" err="1" smtClean="0"/>
              <a:t>calit</a:t>
            </a:r>
            <a:r>
              <a:rPr lang="ro-RO" sz="2400" dirty="0" smtClean="0"/>
              <a:t>ăț</a:t>
            </a:r>
            <a:r>
              <a:rPr lang="en-US" sz="2400" dirty="0" smtClean="0"/>
              <a:t>ii </a:t>
            </a:r>
            <a:r>
              <a:rPr lang="en-US" sz="2400" dirty="0" err="1" smtClean="0"/>
              <a:t>calific</a:t>
            </a:r>
            <a:r>
              <a:rPr lang="ro-RO" sz="2400" dirty="0" smtClean="0"/>
              <a:t>ă</a:t>
            </a:r>
            <a:r>
              <a:rPr lang="en-US" sz="2400" dirty="0" err="1" smtClean="0"/>
              <a:t>rilor</a:t>
            </a:r>
            <a:r>
              <a:rPr lang="en-US" sz="2400" dirty="0" smtClean="0"/>
              <a:t> de </a:t>
            </a:r>
            <a:r>
              <a:rPr lang="en-US" sz="2400" dirty="0" err="1" smtClean="0"/>
              <a:t>pe</a:t>
            </a:r>
            <a:r>
              <a:rPr lang="en-US" sz="2400" dirty="0" smtClean="0"/>
              <a:t> </a:t>
            </a:r>
            <a:r>
              <a:rPr lang="en-US" sz="2400" dirty="0" err="1" smtClean="0"/>
              <a:t>pia</a:t>
            </a:r>
            <a:r>
              <a:rPr lang="ro-RO" sz="2400" dirty="0" smtClean="0"/>
              <a:t>ț</a:t>
            </a:r>
            <a:r>
              <a:rPr lang="en-US" sz="2400" dirty="0" smtClean="0"/>
              <a:t>a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cursurile</a:t>
            </a:r>
            <a:r>
              <a:rPr lang="en-US" sz="2400" dirty="0" smtClean="0"/>
              <a:t> </a:t>
            </a:r>
            <a:r>
              <a:rPr lang="en-US" sz="2400" dirty="0" err="1" smtClean="0"/>
              <a:t>profesionale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termen</a:t>
            </a:r>
            <a:r>
              <a:rPr lang="en-US" sz="2400" b="1" dirty="0" smtClean="0"/>
              <a:t> 2013.</a:t>
            </a:r>
            <a:endParaRPr lang="ro-RO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ig 1 schema FPA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ig FPA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018" y="0"/>
            <a:ext cx="88419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ig FPA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425" y="0"/>
            <a:ext cx="823314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600200"/>
            <a:ext cx="8001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V. </a:t>
            </a:r>
            <a:r>
              <a:rPr lang="ro-RO" sz="3600" b="1" dirty="0" smtClean="0"/>
              <a:t>Beneficiile calificării</a:t>
            </a:r>
          </a:p>
          <a:p>
            <a:endParaRPr lang="ro-RO" sz="1200" b="1" dirty="0" smtClean="0"/>
          </a:p>
          <a:p>
            <a:pPr>
              <a:spcAft>
                <a:spcPts val="1200"/>
              </a:spcAft>
              <a:buFontTx/>
              <a:buChar char="-"/>
            </a:pPr>
            <a:r>
              <a:rPr lang="ro-RO" sz="2400" dirty="0" smtClean="0"/>
              <a:t> </a:t>
            </a:r>
            <a:r>
              <a:rPr lang="en-US" sz="2800" dirty="0" smtClean="0"/>
              <a:t>sc</a:t>
            </a:r>
            <a:r>
              <a:rPr lang="ro-RO" sz="2800" dirty="0" smtClean="0"/>
              <a:t>ă</a:t>
            </a:r>
            <a:r>
              <a:rPr lang="en-US" sz="2800" dirty="0" err="1" smtClean="0"/>
              <a:t>derea</a:t>
            </a:r>
            <a:r>
              <a:rPr lang="en-US" sz="2800" dirty="0" smtClean="0"/>
              <a:t> </a:t>
            </a:r>
            <a:r>
              <a:rPr lang="en-US" sz="2800" dirty="0" err="1" smtClean="0"/>
              <a:t>somajului</a:t>
            </a:r>
            <a:r>
              <a:rPr lang="ro-RO" sz="2800" dirty="0" smtClean="0"/>
              <a:t>;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o-RO" sz="2800" dirty="0" smtClean="0"/>
              <a:t> </a:t>
            </a:r>
            <a:r>
              <a:rPr lang="en-US" sz="2800" dirty="0" err="1" smtClean="0"/>
              <a:t>cre</a:t>
            </a:r>
            <a:r>
              <a:rPr lang="ro-RO" sz="2800" dirty="0" smtClean="0"/>
              <a:t>ș</a:t>
            </a:r>
            <a:r>
              <a:rPr lang="en-US" sz="2800" dirty="0" err="1" smtClean="0"/>
              <a:t>terea</a:t>
            </a:r>
            <a:r>
              <a:rPr lang="en-US" sz="2800" dirty="0" smtClean="0"/>
              <a:t> </a:t>
            </a:r>
            <a:r>
              <a:rPr lang="en-US" sz="2800" dirty="0" err="1" smtClean="0"/>
              <a:t>veniturilor</a:t>
            </a:r>
            <a:r>
              <a:rPr lang="ro-RO" sz="2800" dirty="0" smtClean="0"/>
              <a:t>;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o-RO" sz="2800" dirty="0" smtClean="0"/>
              <a:t> </a:t>
            </a:r>
            <a:r>
              <a:rPr lang="en-US" sz="2800" dirty="0" err="1" smtClean="0"/>
              <a:t>reducerea</a:t>
            </a:r>
            <a:r>
              <a:rPr lang="en-US" sz="2800" dirty="0" smtClean="0"/>
              <a:t> </a:t>
            </a:r>
            <a:r>
              <a:rPr lang="en-US" sz="2800" dirty="0" err="1" smtClean="0"/>
              <a:t>cheltuielilor</a:t>
            </a:r>
            <a:r>
              <a:rPr lang="en-US" sz="2800" dirty="0" smtClean="0"/>
              <a:t> </a:t>
            </a:r>
            <a:r>
              <a:rPr lang="en-US" sz="2800" dirty="0" err="1" smtClean="0"/>
              <a:t>sociale</a:t>
            </a:r>
            <a:r>
              <a:rPr lang="ro-RO" sz="2800" dirty="0" smtClean="0"/>
              <a:t>;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- </a:t>
            </a:r>
            <a:r>
              <a:rPr lang="en-US" sz="2800" dirty="0" err="1" smtClean="0"/>
              <a:t>cre</a:t>
            </a:r>
            <a:r>
              <a:rPr lang="ro-RO" sz="2800" dirty="0" smtClean="0"/>
              <a:t>ș</a:t>
            </a:r>
            <a:r>
              <a:rPr lang="en-US" sz="2800" dirty="0" err="1" smtClean="0"/>
              <a:t>tere</a:t>
            </a:r>
            <a:r>
              <a:rPr lang="en-US" sz="2800" dirty="0" smtClean="0"/>
              <a:t> PIB</a:t>
            </a:r>
            <a:r>
              <a:rPr lang="ro-RO" sz="2800" dirty="0" smtClean="0"/>
              <a:t>;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o-RO" sz="2800" dirty="0" smtClean="0"/>
              <a:t> </a:t>
            </a:r>
            <a:r>
              <a:rPr lang="en-US" sz="2800" dirty="0" err="1" smtClean="0"/>
              <a:t>eficien</a:t>
            </a:r>
            <a:r>
              <a:rPr lang="ro-RO" sz="2800" dirty="0" smtClean="0"/>
              <a:t>ț</a:t>
            </a:r>
            <a:r>
              <a:rPr lang="en-US" sz="2800" dirty="0" smtClean="0"/>
              <a:t>a economic</a:t>
            </a:r>
            <a:r>
              <a:rPr lang="ro-RO" sz="2800" dirty="0" smtClean="0"/>
              <a:t>ă</a:t>
            </a:r>
            <a:r>
              <a:rPr lang="en-US" sz="2800" dirty="0" smtClean="0"/>
              <a:t> a </a:t>
            </a:r>
            <a:r>
              <a:rPr lang="en-US" sz="2800" dirty="0" err="1" smtClean="0"/>
              <a:t>firmelor</a:t>
            </a:r>
            <a:r>
              <a:rPr lang="en-US" sz="2800" dirty="0" smtClean="0"/>
              <a:t> </a:t>
            </a:r>
            <a:r>
              <a:rPr lang="en-US" sz="2800" dirty="0" err="1" smtClean="0"/>
              <a:t>rom</a:t>
            </a:r>
            <a:r>
              <a:rPr lang="ro-RO" sz="2800" dirty="0" smtClean="0"/>
              <a:t>â</a:t>
            </a:r>
            <a:r>
              <a:rPr lang="en-US" sz="2800" dirty="0" smtClean="0"/>
              <a:t>ne</a:t>
            </a:r>
            <a:r>
              <a:rPr lang="ro-RO" sz="2800" dirty="0" smtClean="0"/>
              <a:t>ș</a:t>
            </a:r>
            <a:r>
              <a:rPr lang="en-US" sz="2800" dirty="0" err="1" smtClean="0"/>
              <a:t>ti</a:t>
            </a:r>
            <a:r>
              <a:rPr lang="ro-RO" sz="2800" dirty="0" smtClean="0"/>
              <a:t>;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o-RO" sz="2800" dirty="0" smtClean="0"/>
              <a:t> </a:t>
            </a:r>
            <a:r>
              <a:rPr lang="en-US" sz="2800" dirty="0" err="1" smtClean="0"/>
              <a:t>lini</a:t>
            </a:r>
            <a:r>
              <a:rPr lang="ro-RO" sz="2800" dirty="0" smtClean="0"/>
              <a:t>ș</a:t>
            </a:r>
            <a:r>
              <a:rPr lang="en-US" sz="2800" dirty="0" err="1" smtClean="0"/>
              <a:t>te</a:t>
            </a:r>
            <a:r>
              <a:rPr lang="en-US" sz="2800" dirty="0" smtClean="0"/>
              <a:t> public</a:t>
            </a:r>
            <a:r>
              <a:rPr lang="ro-RO" sz="2800" dirty="0" smtClean="0"/>
              <a:t>ă.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524000"/>
            <a:ext cx="8001000" cy="3492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V. </a:t>
            </a:r>
            <a:r>
              <a:rPr lang="ro-RO" sz="3600" b="1" dirty="0" smtClean="0"/>
              <a:t>Beneficiile calificării</a:t>
            </a:r>
            <a:endParaRPr lang="ro-RO" sz="2400" b="1" dirty="0" smtClean="0"/>
          </a:p>
          <a:p>
            <a:r>
              <a:rPr lang="en-US" sz="2400" dirty="0" smtClean="0"/>
              <a:t>                             </a:t>
            </a:r>
            <a:r>
              <a:rPr lang="ro-RO" sz="2400" dirty="0" smtClean="0"/>
              <a:t>Astfel </a:t>
            </a:r>
            <a:r>
              <a:rPr lang="en-US" sz="2400" dirty="0" err="1" smtClean="0"/>
              <a:t>triunghiul</a:t>
            </a:r>
            <a:r>
              <a:rPr lang="en-US" sz="2400" dirty="0" smtClean="0"/>
              <a:t> format din:</a:t>
            </a:r>
          </a:p>
          <a:p>
            <a:r>
              <a:rPr lang="en-US" sz="2400" dirty="0" smtClean="0"/>
              <a:t>                  </a:t>
            </a:r>
            <a:r>
              <a:rPr lang="en-US" sz="2400" dirty="0" smtClean="0"/>
              <a:t>          </a:t>
            </a:r>
            <a:r>
              <a:rPr lang="en-US" sz="2400" dirty="0" err="1" smtClean="0"/>
              <a:t>Dezvoltare</a:t>
            </a:r>
            <a:r>
              <a:rPr lang="en-US" sz="2400" dirty="0" smtClean="0"/>
              <a:t> – </a:t>
            </a:r>
            <a:r>
              <a:rPr lang="en-US" sz="2400" dirty="0" err="1" smtClean="0"/>
              <a:t>Obliga</a:t>
            </a:r>
            <a:r>
              <a:rPr lang="ro-RO" sz="2400" dirty="0" smtClean="0"/>
              <a:t>ț</a:t>
            </a:r>
            <a:r>
              <a:rPr lang="en-US" sz="2400" dirty="0" smtClean="0"/>
              <a:t>ii- </a:t>
            </a:r>
            <a:r>
              <a:rPr lang="en-US" sz="2400" dirty="0" err="1" smtClean="0"/>
              <a:t>Sarcini</a:t>
            </a:r>
            <a:endParaRPr lang="en-US" sz="2400" dirty="0" smtClean="0"/>
          </a:p>
          <a:p>
            <a:r>
              <a:rPr lang="en-US" sz="2400" dirty="0" smtClean="0"/>
              <a:t>     Se </a:t>
            </a:r>
            <a:r>
              <a:rPr lang="ro-RO" sz="2400" dirty="0" smtClean="0"/>
              <a:t>î</a:t>
            </a:r>
            <a:r>
              <a:rPr lang="en-US" sz="2400" dirty="0" err="1" smtClean="0"/>
              <a:t>nchide</a:t>
            </a:r>
            <a:r>
              <a:rPr lang="en-US" sz="2400" dirty="0" smtClean="0"/>
              <a:t> </a:t>
            </a:r>
            <a:r>
              <a:rPr lang="en-US" sz="2400" dirty="0" err="1" smtClean="0"/>
              <a:t>pe</a:t>
            </a:r>
            <a:r>
              <a:rPr lang="en-US" sz="2400" dirty="0" smtClean="0"/>
              <a:t> un alt  element </a:t>
            </a:r>
            <a:r>
              <a:rPr lang="en-US" sz="2400" dirty="0" err="1" smtClean="0"/>
              <a:t>comun</a:t>
            </a:r>
            <a:r>
              <a:rPr lang="en-US" sz="2400" dirty="0" smtClean="0"/>
              <a:t> format din </a:t>
            </a:r>
            <a:r>
              <a:rPr lang="en-US" sz="2400" dirty="0" err="1" smtClean="0"/>
              <a:t>triunghiul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              </a:t>
            </a:r>
            <a:r>
              <a:rPr lang="en-US" sz="2400" dirty="0" smtClean="0"/>
              <a:t>      </a:t>
            </a:r>
            <a:r>
              <a:rPr lang="en-US" sz="2400" dirty="0" smtClean="0"/>
              <a:t>OAMENI-RESURSE UMANE –CALIFIC</a:t>
            </a:r>
            <a:r>
              <a:rPr lang="ro-RO" sz="2400" dirty="0" smtClean="0"/>
              <a:t>Ă</a:t>
            </a:r>
            <a:r>
              <a:rPr lang="en-US" sz="2400" dirty="0" smtClean="0"/>
              <a:t>RI</a:t>
            </a:r>
            <a:endParaRPr lang="ro-RO" sz="2400" dirty="0" smtClean="0"/>
          </a:p>
          <a:p>
            <a:endParaRPr lang="ro-RO" sz="2400" dirty="0" smtClean="0"/>
          </a:p>
          <a:p>
            <a:endParaRPr lang="en-US" sz="2400" dirty="0" smtClean="0"/>
          </a:p>
          <a:p>
            <a:endParaRPr lang="ro-RO" sz="2400" b="1" dirty="0" smtClean="0"/>
          </a:p>
          <a:p>
            <a:endParaRPr lang="en-US" sz="1200" b="1" dirty="0" smtClean="0"/>
          </a:p>
        </p:txBody>
      </p:sp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600200" y="3657619"/>
            <a:ext cx="4981575" cy="2819355"/>
            <a:chOff x="1470" y="8247"/>
            <a:chExt cx="7845" cy="4441"/>
          </a:xfrm>
        </p:grpSpPr>
        <p:grpSp>
          <p:nvGrpSpPr>
            <p:cNvPr id="13315" name="Group 3"/>
            <p:cNvGrpSpPr>
              <a:grpSpLocks/>
            </p:cNvGrpSpPr>
            <p:nvPr/>
          </p:nvGrpSpPr>
          <p:grpSpPr bwMode="auto">
            <a:xfrm>
              <a:off x="3894" y="8859"/>
              <a:ext cx="3389" cy="3362"/>
              <a:chOff x="3125" y="2068"/>
              <a:chExt cx="3334" cy="2958"/>
            </a:xfrm>
          </p:grpSpPr>
          <p:sp>
            <p:nvSpPr>
              <p:cNvPr id="13316" name="AutoShape 4"/>
              <p:cNvSpPr>
                <a:spLocks noChangeArrowheads="1"/>
              </p:cNvSpPr>
              <p:nvPr/>
            </p:nvSpPr>
            <p:spPr bwMode="auto">
              <a:xfrm>
                <a:off x="3125" y="2068"/>
                <a:ext cx="3334" cy="2958"/>
              </a:xfrm>
              <a:prstGeom prst="star5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3317" name="AutoShape 5"/>
              <p:cNvCxnSpPr>
                <a:cxnSpLocks noChangeShapeType="1"/>
              </p:cNvCxnSpPr>
              <p:nvPr/>
            </p:nvCxnSpPr>
            <p:spPr bwMode="auto">
              <a:xfrm>
                <a:off x="4381" y="3197"/>
                <a:ext cx="79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318" name="AutoShape 6"/>
              <p:cNvCxnSpPr>
                <a:cxnSpLocks noChangeShapeType="1"/>
              </p:cNvCxnSpPr>
              <p:nvPr/>
            </p:nvCxnSpPr>
            <p:spPr bwMode="auto">
              <a:xfrm>
                <a:off x="3785" y="3644"/>
                <a:ext cx="1880" cy="128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319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4125" y="2849"/>
                <a:ext cx="393" cy="11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320" name="AutoShape 8"/>
              <p:cNvCxnSpPr>
                <a:cxnSpLocks noChangeShapeType="1"/>
              </p:cNvCxnSpPr>
              <p:nvPr/>
            </p:nvCxnSpPr>
            <p:spPr bwMode="auto">
              <a:xfrm>
                <a:off x="4816" y="2152"/>
                <a:ext cx="936" cy="26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321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4636" y="3796"/>
                <a:ext cx="945" cy="64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3322" name="Group 10"/>
            <p:cNvGrpSpPr>
              <a:grpSpLocks/>
            </p:cNvGrpSpPr>
            <p:nvPr/>
          </p:nvGrpSpPr>
          <p:grpSpPr bwMode="auto">
            <a:xfrm>
              <a:off x="1470" y="8247"/>
              <a:ext cx="7845" cy="4441"/>
              <a:chOff x="1470" y="8247"/>
              <a:chExt cx="7845" cy="4441"/>
            </a:xfrm>
          </p:grpSpPr>
          <p:sp>
            <p:nvSpPr>
              <p:cNvPr id="13323" name="Text Box 11"/>
              <p:cNvSpPr txBox="1">
                <a:spLocks noChangeArrowheads="1"/>
              </p:cNvSpPr>
              <p:nvPr/>
            </p:nvSpPr>
            <p:spPr bwMode="auto">
              <a:xfrm>
                <a:off x="4590" y="8247"/>
                <a:ext cx="1999" cy="6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Dezvoltare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24" name="Text Box 12"/>
              <p:cNvSpPr txBox="1">
                <a:spLocks noChangeArrowheads="1"/>
              </p:cNvSpPr>
              <p:nvPr/>
            </p:nvSpPr>
            <p:spPr bwMode="auto">
              <a:xfrm>
                <a:off x="1470" y="9900"/>
                <a:ext cx="2322" cy="9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Sarcini-instrumente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25" name="Text Box 13"/>
              <p:cNvSpPr txBox="1">
                <a:spLocks noChangeArrowheads="1"/>
              </p:cNvSpPr>
              <p:nvPr/>
            </p:nvSpPr>
            <p:spPr bwMode="auto">
              <a:xfrm>
                <a:off x="1830" y="11608"/>
                <a:ext cx="2559" cy="10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Oameni-Bune</a:t>
                </a: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en-US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practici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26" name="Text Box 14"/>
              <p:cNvSpPr txBox="1">
                <a:spLocks noChangeArrowheads="1"/>
              </p:cNvSpPr>
              <p:nvPr/>
            </p:nvSpPr>
            <p:spPr bwMode="auto">
              <a:xfrm>
                <a:off x="6782" y="11608"/>
                <a:ext cx="2269" cy="9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Educatie-Calific</a:t>
                </a:r>
                <a:r>
                  <a:rPr kumimoji="0" lang="ro-RO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ă</a:t>
                </a:r>
                <a:r>
                  <a:rPr kumimoji="0" lang="en-US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ri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27" name="Text Box 15"/>
              <p:cNvSpPr txBox="1">
                <a:spLocks noChangeArrowheads="1"/>
              </p:cNvSpPr>
              <p:nvPr/>
            </p:nvSpPr>
            <p:spPr bwMode="auto">
              <a:xfrm>
                <a:off x="7379" y="9687"/>
                <a:ext cx="1936" cy="9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Obliga</a:t>
                </a:r>
                <a:r>
                  <a:rPr kumimoji="0" lang="ro-RO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ț</a:t>
                </a: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ii-</a:t>
                </a:r>
                <a:r>
                  <a:rPr kumimoji="0" lang="en-US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legi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676401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V</a:t>
            </a:r>
            <a:r>
              <a:rPr lang="ro-RO" sz="3600" b="1" dirty="0" smtClean="0"/>
              <a:t>ă mulțumesc pentru atenție</a:t>
            </a:r>
            <a:endParaRPr lang="ro-RO" sz="2400" b="1" dirty="0" smtClean="0"/>
          </a:p>
          <a:p>
            <a:endParaRPr lang="ro-RO" sz="2400" dirty="0" smtClean="0"/>
          </a:p>
          <a:p>
            <a:r>
              <a:rPr lang="ro-RO" sz="2400" b="1" dirty="0" smtClean="0"/>
              <a:t>Autoritatea Națională pentru Calificări</a:t>
            </a:r>
          </a:p>
          <a:p>
            <a:r>
              <a:rPr lang="pt-BR" sz="2400" dirty="0" smtClean="0"/>
              <a:t>Pia</a:t>
            </a:r>
            <a:r>
              <a:rPr lang="ro-RO" sz="2400" dirty="0" smtClean="0"/>
              <a:t>ţa Valter Maracineanu nr. 1-3, Intrarea B, et. 2, </a:t>
            </a:r>
          </a:p>
          <a:p>
            <a:r>
              <a:rPr lang="ro-RO" sz="2400" dirty="0" smtClean="0"/>
              <a:t>cam. 164, sector 1, Bucureşti, 010155</a:t>
            </a:r>
            <a:endParaRPr lang="en-US" sz="2400" dirty="0" smtClean="0"/>
          </a:p>
          <a:p>
            <a:r>
              <a:rPr lang="ro-RO" sz="2400" dirty="0" smtClean="0"/>
              <a:t> </a:t>
            </a:r>
            <a:endParaRPr lang="en-US" sz="2400" dirty="0" smtClean="0"/>
          </a:p>
          <a:p>
            <a:r>
              <a:rPr lang="ro-RO" sz="2400" dirty="0" smtClean="0"/>
              <a:t>Tel.: 021 313 00 50/51/52 </a:t>
            </a:r>
          </a:p>
          <a:p>
            <a:r>
              <a:rPr lang="ro-RO" sz="2400" dirty="0" smtClean="0"/>
              <a:t>Fax: 021 313 00 53 </a:t>
            </a:r>
          </a:p>
          <a:p>
            <a:r>
              <a:rPr lang="ro-RO" sz="2400" dirty="0" smtClean="0"/>
              <a:t>e-mail </a:t>
            </a:r>
            <a:r>
              <a:rPr lang="ro-RO" sz="2400" u="sng" dirty="0" smtClean="0">
                <a:hlinkClick r:id="rId2"/>
              </a:rPr>
              <a:t>office</a:t>
            </a:r>
            <a:r>
              <a:rPr lang="pt-BR" sz="2400" u="sng" dirty="0" smtClean="0">
                <a:hlinkClick r:id="rId2"/>
              </a:rPr>
              <a:t>@anc.gov.ro</a:t>
            </a:r>
            <a:r>
              <a:rPr lang="pt-BR" sz="2400" dirty="0" smtClean="0"/>
              <a:t> </a:t>
            </a:r>
            <a:endParaRPr lang="ro-RO" sz="2400" dirty="0" smtClean="0"/>
          </a:p>
          <a:p>
            <a:r>
              <a:rPr lang="pt-BR" sz="2400" dirty="0" smtClean="0"/>
              <a:t>web: </a:t>
            </a:r>
            <a:r>
              <a:rPr lang="pt-BR" sz="2400" u="sng" dirty="0" smtClean="0">
                <a:hlinkClick r:id="rId3"/>
              </a:rPr>
              <a:t>www.anc.gov.ro</a:t>
            </a:r>
            <a:r>
              <a:rPr lang="en-US" sz="2400" dirty="0" smtClean="0"/>
              <a:t> </a:t>
            </a:r>
          </a:p>
          <a:p>
            <a:endParaRPr lang="ro-RO" sz="2400" dirty="0" smtClean="0"/>
          </a:p>
          <a:p>
            <a:endParaRPr lang="en-US" sz="2400" dirty="0" smtClean="0"/>
          </a:p>
          <a:p>
            <a:endParaRPr lang="ro-RO" sz="2400" b="1" dirty="0" smtClean="0"/>
          </a:p>
          <a:p>
            <a:endParaRPr lang="en-US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295400"/>
            <a:ext cx="7772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Preambul</a:t>
            </a:r>
            <a:r>
              <a:rPr lang="en-US" sz="3600" b="1" dirty="0" smtClean="0"/>
              <a:t> </a:t>
            </a:r>
            <a:endParaRPr lang="en-US" sz="3600" dirty="0" smtClean="0"/>
          </a:p>
          <a:p>
            <a:r>
              <a:rPr lang="en-US" sz="2400" dirty="0" smtClean="0"/>
              <a:t>Din </a:t>
            </a:r>
            <a:r>
              <a:rPr lang="en-US" sz="2400" dirty="0" err="1" smtClean="0"/>
              <a:t>cele</a:t>
            </a:r>
            <a:r>
              <a:rPr lang="en-US" sz="2400" dirty="0" smtClean="0"/>
              <a:t> </a:t>
            </a:r>
            <a:r>
              <a:rPr lang="en-US" sz="2400" dirty="0" err="1" smtClean="0"/>
              <a:t>cinci</a:t>
            </a:r>
            <a:r>
              <a:rPr lang="en-US" sz="2400" dirty="0" smtClean="0"/>
              <a:t> </a:t>
            </a:r>
            <a:r>
              <a:rPr lang="en-US" sz="2400" dirty="0" err="1" smtClean="0"/>
              <a:t>obliga</a:t>
            </a:r>
            <a:r>
              <a:rPr lang="ro-RO" sz="2400" dirty="0" smtClean="0"/>
              <a:t>ț</a:t>
            </a:r>
            <a:r>
              <a:rPr lang="en-US" sz="2400" dirty="0" smtClean="0"/>
              <a:t>ii </a:t>
            </a:r>
            <a:r>
              <a:rPr lang="en-US" sz="2400" dirty="0" err="1" smtClean="0"/>
              <a:t>asumate</a:t>
            </a:r>
            <a:r>
              <a:rPr lang="en-US" sz="2400" dirty="0" smtClean="0"/>
              <a:t> de Rom</a:t>
            </a:r>
            <a:r>
              <a:rPr lang="ro-RO" sz="2400" dirty="0" smtClean="0"/>
              <a:t>â</a:t>
            </a:r>
            <a:r>
              <a:rPr lang="en-US" sz="2400" dirty="0" err="1" smtClean="0"/>
              <a:t>nia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2020:</a:t>
            </a:r>
          </a:p>
          <a:p>
            <a:pPr>
              <a:buFontTx/>
              <a:buChar char="-"/>
            </a:pPr>
            <a:r>
              <a:rPr lang="ro-RO" sz="2400" dirty="0" smtClean="0"/>
              <a:t> </a:t>
            </a:r>
            <a:r>
              <a:rPr lang="en-US" sz="2400" dirty="0" err="1" smtClean="0"/>
              <a:t>numai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economic</a:t>
            </a:r>
            <a:r>
              <a:rPr lang="ro-RO" sz="2400" dirty="0" smtClean="0"/>
              <a:t>ă</a:t>
            </a:r>
            <a:r>
              <a:rPr lang="en-US" sz="2400" dirty="0" smtClean="0"/>
              <a:t> cu </a:t>
            </a:r>
            <a:r>
              <a:rPr lang="en-US" sz="2400" dirty="0" err="1" smtClean="0"/>
              <a:t>caracter</a:t>
            </a:r>
            <a:r>
              <a:rPr lang="en-US" sz="2400" dirty="0" smtClean="0"/>
              <a:t> energetic </a:t>
            </a:r>
            <a:r>
              <a:rPr lang="ro-RO" sz="2400" dirty="0" smtClean="0"/>
              <a:t>ș</a:t>
            </a:r>
            <a:r>
              <a:rPr lang="en-US" sz="2400" dirty="0" err="1" smtClean="0"/>
              <a:t>i</a:t>
            </a:r>
            <a:r>
              <a:rPr lang="en-US" sz="2400" dirty="0" smtClean="0"/>
              <a:t> de mediu-20-20-20</a:t>
            </a:r>
            <a:r>
              <a:rPr lang="ro-RO" sz="2400" dirty="0" smtClean="0"/>
              <a:t>;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ro-RO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 cercetare-2% din PIB </a:t>
            </a:r>
            <a:r>
              <a:rPr lang="ro-RO" sz="2400" dirty="0" smtClean="0"/>
              <a:t>ș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restul</a:t>
            </a:r>
            <a:r>
              <a:rPr lang="en-US" sz="2400" dirty="0" smtClean="0"/>
              <a:t> </a:t>
            </a:r>
            <a:r>
              <a:rPr lang="en-US" sz="2400" dirty="0" err="1" smtClean="0"/>
              <a:t>sunt</a:t>
            </a:r>
            <a:r>
              <a:rPr lang="en-US" sz="2400" dirty="0" smtClean="0"/>
              <a:t> cu </a:t>
            </a:r>
            <a:r>
              <a:rPr lang="en-US" sz="2400" dirty="0" err="1" smtClean="0"/>
              <a:t>caracter</a:t>
            </a:r>
            <a:r>
              <a:rPr lang="en-US" sz="2400" dirty="0" smtClean="0"/>
              <a:t> social;</a:t>
            </a:r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atingerea</a:t>
            </a:r>
            <a:r>
              <a:rPr lang="en-US" sz="2400" dirty="0" smtClean="0"/>
              <a:t>  </a:t>
            </a:r>
            <a:r>
              <a:rPr lang="ro-RO" sz="2400" dirty="0" smtClean="0"/>
              <a:t>ț</a:t>
            </a:r>
            <a:r>
              <a:rPr lang="en-US" sz="2400" dirty="0" err="1" smtClean="0"/>
              <a:t>intei</a:t>
            </a:r>
            <a:r>
              <a:rPr lang="en-US" sz="2400" dirty="0" smtClean="0"/>
              <a:t> de 70 </a:t>
            </a:r>
            <a:r>
              <a:rPr lang="en-US" sz="2400" dirty="0" smtClean="0"/>
              <a:t>%, </a:t>
            </a:r>
            <a:r>
              <a:rPr lang="en-US" sz="2400" dirty="0" err="1" smtClean="0"/>
              <a:t>popula</a:t>
            </a:r>
            <a:r>
              <a:rPr lang="ro-RO" sz="2400" dirty="0" smtClean="0"/>
              <a:t>ț</a:t>
            </a:r>
            <a:r>
              <a:rPr lang="en-US" sz="2400" dirty="0" err="1" smtClean="0"/>
              <a:t>ie</a:t>
            </a:r>
            <a:r>
              <a:rPr lang="en-US" sz="2400" dirty="0" smtClean="0"/>
              <a:t> </a:t>
            </a:r>
            <a:r>
              <a:rPr lang="en-US" sz="2400" dirty="0" err="1" smtClean="0"/>
              <a:t>ocupat</a:t>
            </a:r>
            <a:r>
              <a:rPr lang="ro-RO" sz="2400" dirty="0" smtClean="0"/>
              <a:t>ă</a:t>
            </a:r>
            <a:r>
              <a:rPr lang="en-US" sz="2400" dirty="0" smtClean="0"/>
              <a:t> din </a:t>
            </a:r>
            <a:r>
              <a:rPr lang="en-US" sz="2400" dirty="0" err="1" smtClean="0"/>
              <a:t>limita</a:t>
            </a:r>
            <a:r>
              <a:rPr lang="en-US" sz="2400" dirty="0" smtClean="0"/>
              <a:t> de v</a:t>
            </a:r>
            <a:r>
              <a:rPr lang="ro-RO" sz="2400" dirty="0" smtClean="0"/>
              <a:t>â</a:t>
            </a:r>
            <a:r>
              <a:rPr lang="en-US" sz="2400" dirty="0" err="1" smtClean="0"/>
              <a:t>rst</a:t>
            </a:r>
            <a:r>
              <a:rPr lang="ro-RO" sz="2400" dirty="0" smtClean="0"/>
              <a:t>ă</a:t>
            </a:r>
            <a:r>
              <a:rPr lang="en-US" sz="2400" dirty="0" smtClean="0"/>
              <a:t> 20-64 de </a:t>
            </a:r>
            <a:r>
              <a:rPr lang="en-US" sz="2400" dirty="0" err="1" smtClean="0"/>
              <a:t>ani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-</a:t>
            </a:r>
            <a:r>
              <a:rPr lang="ro-RO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educa</a:t>
            </a:r>
            <a:r>
              <a:rPr lang="ro-RO" sz="2400" dirty="0" smtClean="0"/>
              <a:t>ț</a:t>
            </a:r>
            <a:r>
              <a:rPr lang="en-US" sz="2400" dirty="0" err="1" smtClean="0"/>
              <a:t>ie</a:t>
            </a:r>
            <a:r>
              <a:rPr lang="en-US" sz="2400" dirty="0" smtClean="0"/>
              <a:t> – sc</a:t>
            </a:r>
            <a:r>
              <a:rPr lang="ro-RO" sz="2400" dirty="0" smtClean="0"/>
              <a:t>ă</a:t>
            </a:r>
            <a:r>
              <a:rPr lang="en-US" sz="2400" dirty="0" err="1" smtClean="0"/>
              <a:t>derea</a:t>
            </a:r>
            <a:r>
              <a:rPr lang="en-US" sz="2400" dirty="0" smtClean="0"/>
              <a:t> </a:t>
            </a:r>
            <a:r>
              <a:rPr lang="en-US" sz="2400" dirty="0" err="1" smtClean="0"/>
              <a:t>abandonului</a:t>
            </a:r>
            <a:r>
              <a:rPr lang="en-US" sz="2400" dirty="0" smtClean="0"/>
              <a:t> </a:t>
            </a:r>
            <a:r>
              <a:rPr lang="ro-RO" sz="2400" dirty="0" smtClean="0"/>
              <a:t>ș</a:t>
            </a:r>
            <a:r>
              <a:rPr lang="en-US" sz="2400" dirty="0" err="1" smtClean="0"/>
              <a:t>colar</a:t>
            </a:r>
            <a:r>
              <a:rPr lang="en-US" sz="2400" dirty="0" smtClean="0"/>
              <a:t> la 11,3 %  </a:t>
            </a:r>
            <a:r>
              <a:rPr lang="ro-RO" sz="2400" dirty="0" smtClean="0"/>
              <a:t>î</a:t>
            </a:r>
            <a:r>
              <a:rPr lang="en-US" sz="2400" dirty="0" err="1" smtClean="0"/>
              <a:t>mpreun</a:t>
            </a:r>
            <a:r>
              <a:rPr lang="ro-RO" sz="2400" dirty="0" smtClean="0"/>
              <a:t>ă</a:t>
            </a:r>
            <a:r>
              <a:rPr lang="en-US" sz="2400" dirty="0" smtClean="0"/>
              <a:t> cu 26,7 % </a:t>
            </a:r>
            <a:r>
              <a:rPr lang="en-US" sz="2400" dirty="0" err="1" smtClean="0"/>
              <a:t>ponderea</a:t>
            </a:r>
            <a:r>
              <a:rPr lang="en-US" sz="2400" dirty="0" smtClean="0"/>
              <a:t> </a:t>
            </a:r>
            <a:r>
              <a:rPr lang="en-US" sz="2400" dirty="0" err="1" smtClean="0"/>
              <a:t>absolven</a:t>
            </a:r>
            <a:r>
              <a:rPr lang="ro-RO" sz="2400" dirty="0" smtClean="0"/>
              <a:t>ț</a:t>
            </a:r>
            <a:r>
              <a:rPr lang="en-US" sz="2400" dirty="0" err="1" smtClean="0"/>
              <a:t>ilor</a:t>
            </a:r>
            <a:r>
              <a:rPr lang="en-US" sz="2400" dirty="0" smtClean="0"/>
              <a:t> de </a:t>
            </a:r>
            <a:r>
              <a:rPr lang="ro-RO" sz="2400" dirty="0" smtClean="0"/>
              <a:t>î</a:t>
            </a:r>
            <a:r>
              <a:rPr lang="en-US" sz="2400" dirty="0" err="1" smtClean="0"/>
              <a:t>nv</a:t>
            </a:r>
            <a:r>
              <a:rPr lang="ro-RO" sz="2400" dirty="0" smtClean="0"/>
              <a:t>ăță</a:t>
            </a:r>
            <a:r>
              <a:rPr lang="en-US" sz="2400" dirty="0" smtClean="0"/>
              <a:t>m</a:t>
            </a:r>
            <a:r>
              <a:rPr lang="ro-RO" sz="2400" dirty="0" smtClean="0"/>
              <a:t>â</a:t>
            </a:r>
            <a:r>
              <a:rPr lang="en-US" sz="2400" dirty="0" err="1" smtClean="0"/>
              <a:t>nt</a:t>
            </a:r>
            <a:r>
              <a:rPr lang="en-US" sz="2400" dirty="0" smtClean="0"/>
              <a:t> superior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genera</a:t>
            </a:r>
            <a:r>
              <a:rPr lang="ro-RO" sz="2400" dirty="0" smtClean="0"/>
              <a:t>ț</a:t>
            </a:r>
            <a:r>
              <a:rPr lang="en-US" sz="2400" dirty="0" err="1" smtClean="0"/>
              <a:t>ia</a:t>
            </a:r>
            <a:r>
              <a:rPr lang="en-US" sz="2400" dirty="0" smtClean="0"/>
              <a:t>  cu v</a:t>
            </a:r>
            <a:r>
              <a:rPr lang="ro-RO" sz="2400" dirty="0" smtClean="0"/>
              <a:t>â</a:t>
            </a:r>
            <a:r>
              <a:rPr lang="en-US" sz="2400" dirty="0" err="1" smtClean="0"/>
              <a:t>rsta</a:t>
            </a:r>
            <a:r>
              <a:rPr lang="en-US" sz="2400" dirty="0" smtClean="0"/>
              <a:t> </a:t>
            </a:r>
            <a:r>
              <a:rPr lang="en-US" sz="2400" dirty="0" err="1" smtClean="0"/>
              <a:t>cuprins</a:t>
            </a:r>
            <a:r>
              <a:rPr lang="ro-RO" sz="2400" dirty="0" smtClean="0"/>
              <a:t>ă</a:t>
            </a:r>
            <a:r>
              <a:rPr lang="en-US" sz="2400" dirty="0" smtClean="0"/>
              <a:t> </a:t>
            </a:r>
            <a:r>
              <a:rPr lang="ro-RO" sz="2400" dirty="0" smtClean="0"/>
              <a:t>î</a:t>
            </a:r>
            <a:r>
              <a:rPr lang="en-US" sz="2400" dirty="0" err="1" smtClean="0"/>
              <a:t>ntre</a:t>
            </a:r>
            <a:r>
              <a:rPr lang="en-US" sz="2400" dirty="0" smtClean="0"/>
              <a:t> 30-34 de </a:t>
            </a:r>
            <a:r>
              <a:rPr lang="en-US" sz="2400" dirty="0" err="1" smtClean="0"/>
              <a:t>ani</a:t>
            </a:r>
            <a:r>
              <a:rPr lang="ro-RO" sz="2400" dirty="0" smtClean="0"/>
              <a:t>;</a:t>
            </a:r>
            <a:endParaRPr lang="en-US" sz="2400" dirty="0" smtClean="0"/>
          </a:p>
          <a:p>
            <a:r>
              <a:rPr lang="en-US" sz="2400" dirty="0" smtClean="0"/>
              <a:t>-</a:t>
            </a:r>
            <a:r>
              <a:rPr lang="ro-RO" sz="2400" dirty="0" smtClean="0"/>
              <a:t> </a:t>
            </a:r>
            <a:r>
              <a:rPr lang="en-US" sz="2400" dirty="0" err="1" smtClean="0"/>
              <a:t>reducerea</a:t>
            </a:r>
            <a:r>
              <a:rPr lang="en-US" sz="2400" dirty="0" smtClean="0"/>
              <a:t> num</a:t>
            </a:r>
            <a:r>
              <a:rPr lang="ro-RO" sz="2400" dirty="0" smtClean="0"/>
              <a:t>ă</a:t>
            </a:r>
            <a:r>
              <a:rPr lang="en-US" sz="2400" dirty="0" err="1" smtClean="0"/>
              <a:t>rului</a:t>
            </a:r>
            <a:r>
              <a:rPr lang="en-US" sz="2400" dirty="0" smtClean="0"/>
              <a:t> </a:t>
            </a:r>
            <a:r>
              <a:rPr lang="en-US" sz="2400" dirty="0" err="1" smtClean="0"/>
              <a:t>persoanelor</a:t>
            </a:r>
            <a:r>
              <a:rPr lang="en-US" sz="2400" dirty="0" smtClean="0"/>
              <a:t> </a:t>
            </a:r>
            <a:r>
              <a:rPr lang="en-US" sz="2400" dirty="0" err="1" smtClean="0"/>
              <a:t>amenin</a:t>
            </a:r>
            <a:r>
              <a:rPr lang="ro-RO" sz="2400" dirty="0" smtClean="0"/>
              <a:t>ț</a:t>
            </a:r>
            <a:r>
              <a:rPr lang="en-US" sz="2400" dirty="0" smtClean="0"/>
              <a:t>ate de s</a:t>
            </a:r>
            <a:r>
              <a:rPr lang="ro-RO" sz="2400" dirty="0" smtClean="0"/>
              <a:t>ă</a:t>
            </a:r>
            <a:r>
              <a:rPr lang="en-US" sz="2400" dirty="0" smtClean="0"/>
              <a:t>r</a:t>
            </a:r>
            <a:r>
              <a:rPr lang="ro-RO" sz="2400" dirty="0" smtClean="0"/>
              <a:t>ă</a:t>
            </a:r>
            <a:r>
              <a:rPr lang="en-US" sz="2400" dirty="0" err="1" smtClean="0"/>
              <a:t>cie</a:t>
            </a:r>
            <a:r>
              <a:rPr lang="en-US" sz="2400" dirty="0" smtClean="0"/>
              <a:t> cu 580 </a:t>
            </a:r>
            <a:r>
              <a:rPr lang="en-US" sz="2400" dirty="0" err="1" smtClean="0"/>
              <a:t>mii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389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523997"/>
          <a:ext cx="8763002" cy="4995558"/>
        </p:xfrm>
        <a:graphic>
          <a:graphicData uri="http://schemas.openxmlformats.org/drawingml/2006/table">
            <a:tbl>
              <a:tblPr/>
              <a:tblGrid>
                <a:gridCol w="1104887"/>
                <a:gridCol w="1098145"/>
                <a:gridCol w="682969"/>
                <a:gridCol w="819755"/>
                <a:gridCol w="818792"/>
                <a:gridCol w="682969"/>
                <a:gridCol w="1229153"/>
                <a:gridCol w="1228187"/>
                <a:gridCol w="1098145"/>
              </a:tblGrid>
              <a:tr h="111995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Anul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Numărul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programe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autorizate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anual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Număr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furnizori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formare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profesională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autorizaţi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în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fiecare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an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şi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care nu au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programe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autorizate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în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anii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anteriori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Numărul de absolvenţi care au obţinut certificate de calificare, anual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Număr de absolvenţi care au obţinut certificate de absolvire, anual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Total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absolvenţi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anual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din care: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3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publici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privaţi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micşti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3,134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187,753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169,352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357,105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2,672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146,986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122,752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269,738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2,993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145,222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169,241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314,463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4,405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680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586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165,877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229,404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395,281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3,957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185,702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253,197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438,899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2008- 2012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17,161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2,818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2,416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831,540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943,946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1,775,486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7411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În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perioada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25.06.2004 – 20.12.2012 au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fost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autorizate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142 centre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evaluare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11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În prezent sunt 77 centre în perioada de valabilitate, iar 65 au perioada de valabilitate expirată.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11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În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perioada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25.06.2004 – 20.12.2012 au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fost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evaluate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aproximativ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49.300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persoane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Date </a:t>
            </a:r>
            <a:r>
              <a:rPr lang="en-US" sz="2400" i="1" dirty="0" err="1" smtClean="0"/>
              <a:t>statistice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privind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formarea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profesională</a:t>
            </a:r>
            <a:r>
              <a:rPr lang="en-US" sz="2400" i="1" dirty="0" smtClean="0"/>
              <a:t> 2008-2012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237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0" y="1219200"/>
          <a:ext cx="8763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0" y="54102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i="1" dirty="0" err="1" smtClean="0"/>
              <a:t>Evoluția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numărului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furnizori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formare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profesională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14400" y="1447800"/>
          <a:ext cx="7772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447801"/>
            <a:ext cx="7772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II.Calificarea</a:t>
            </a:r>
            <a:r>
              <a:rPr lang="en-US" sz="3600" b="1" dirty="0" smtClean="0"/>
              <a:t> –Element al </a:t>
            </a:r>
            <a:r>
              <a:rPr lang="en-US" sz="3600" b="1" dirty="0" err="1" smtClean="0"/>
              <a:t>Educa</a:t>
            </a:r>
            <a:r>
              <a:rPr lang="ro-RO" sz="3600" b="1" dirty="0" smtClean="0"/>
              <a:t>ț</a:t>
            </a:r>
            <a:r>
              <a:rPr lang="en-US" sz="3600" b="1" dirty="0" err="1" smtClean="0"/>
              <a:t>iei</a:t>
            </a:r>
            <a:endParaRPr lang="ro-RO" sz="3600" b="1" dirty="0" smtClean="0"/>
          </a:p>
          <a:p>
            <a:pPr>
              <a:spcAft>
                <a:spcPts val="1200"/>
              </a:spcAft>
            </a:pPr>
            <a:r>
              <a:rPr lang="en-US" sz="1200" b="1" dirty="0" smtClean="0"/>
              <a:t> </a:t>
            </a:r>
            <a:endParaRPr lang="ro-RO" sz="1200" b="1" dirty="0" smtClean="0"/>
          </a:p>
          <a:p>
            <a:pPr marL="457200" indent="-457200">
              <a:spcAft>
                <a:spcPts val="1200"/>
              </a:spcAft>
              <a:buAutoNum type="alphaUcPeriod"/>
            </a:pPr>
            <a:r>
              <a:rPr lang="en-US" sz="2400" b="1" dirty="0" smtClean="0">
                <a:solidFill>
                  <a:srgbClr val="0070C0"/>
                </a:solidFill>
              </a:rPr>
              <a:t>de </a:t>
            </a:r>
            <a:r>
              <a:rPr lang="en-US" sz="2400" b="1" dirty="0" err="1" smtClean="0">
                <a:solidFill>
                  <a:srgbClr val="0070C0"/>
                </a:solidFill>
              </a:rPr>
              <a:t>ce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calific</a:t>
            </a:r>
            <a:r>
              <a:rPr lang="ro-RO" sz="2400" b="1" dirty="0" smtClean="0">
                <a:solidFill>
                  <a:srgbClr val="0070C0"/>
                </a:solidFill>
              </a:rPr>
              <a:t>ă</a:t>
            </a:r>
            <a:r>
              <a:rPr lang="en-US" sz="2400" b="1" dirty="0" err="1" smtClean="0">
                <a:solidFill>
                  <a:srgbClr val="0070C0"/>
                </a:solidFill>
              </a:rPr>
              <a:t>ri</a:t>
            </a:r>
            <a:r>
              <a:rPr lang="en-US" sz="2400" b="1" dirty="0" smtClean="0">
                <a:solidFill>
                  <a:srgbClr val="0070C0"/>
                </a:solidFill>
              </a:rPr>
              <a:t>? </a:t>
            </a:r>
            <a:r>
              <a:rPr lang="en-US" sz="2400" b="1" dirty="0" err="1" smtClean="0">
                <a:solidFill>
                  <a:srgbClr val="0070C0"/>
                </a:solidFill>
              </a:rPr>
              <a:t>Trebuie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atingem</a:t>
            </a:r>
            <a:r>
              <a:rPr lang="en-US" sz="2400" b="1" dirty="0" smtClean="0">
                <a:solidFill>
                  <a:srgbClr val="0070C0"/>
                </a:solidFill>
              </a:rPr>
              <a:t> 10 % </a:t>
            </a:r>
            <a:r>
              <a:rPr lang="en-US" sz="2400" b="1" dirty="0" err="1" smtClean="0">
                <a:solidFill>
                  <a:srgbClr val="0070C0"/>
                </a:solidFill>
              </a:rPr>
              <a:t>formati</a:t>
            </a:r>
            <a:r>
              <a:rPr lang="en-US" sz="2400" b="1" dirty="0" smtClean="0">
                <a:solidFill>
                  <a:srgbClr val="0070C0"/>
                </a:solidFill>
              </a:rPr>
              <a:t> FPA</a:t>
            </a:r>
            <a:endParaRPr lang="ro-RO" sz="2400" b="1" dirty="0" smtClean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B.</a:t>
            </a:r>
            <a:r>
              <a:rPr lang="ro-RO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de </a:t>
            </a:r>
            <a:r>
              <a:rPr lang="en-US" sz="2400" b="1" dirty="0" err="1" smtClean="0">
                <a:solidFill>
                  <a:srgbClr val="0070C0"/>
                </a:solidFill>
              </a:rPr>
              <a:t>ce</a:t>
            </a:r>
            <a:r>
              <a:rPr lang="en-US" sz="2400" b="1" dirty="0" smtClean="0">
                <a:solidFill>
                  <a:srgbClr val="0070C0"/>
                </a:solidFill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</a:rPr>
              <a:t>vorbim</a:t>
            </a:r>
            <a:r>
              <a:rPr lang="en-US" sz="2400" b="1" dirty="0" smtClean="0">
                <a:solidFill>
                  <a:srgbClr val="0070C0"/>
                </a:solidFill>
              </a:rPr>
              <a:t> de </a:t>
            </a:r>
            <a:r>
              <a:rPr lang="en-US" sz="2400" b="1" dirty="0" err="1" smtClean="0">
                <a:solidFill>
                  <a:srgbClr val="0070C0"/>
                </a:solidFill>
              </a:rPr>
              <a:t>profesioni</a:t>
            </a:r>
            <a:r>
              <a:rPr lang="ro-RO" sz="2400" b="1" dirty="0" smtClean="0">
                <a:solidFill>
                  <a:srgbClr val="0070C0"/>
                </a:solidFill>
              </a:rPr>
              <a:t>ș</a:t>
            </a:r>
            <a:r>
              <a:rPr lang="en-US" sz="2400" b="1" dirty="0" err="1" smtClean="0">
                <a:solidFill>
                  <a:srgbClr val="0070C0"/>
                </a:solidFill>
              </a:rPr>
              <a:t>ti</a:t>
            </a:r>
            <a:r>
              <a:rPr lang="en-US" sz="2400" b="1" dirty="0" smtClean="0">
                <a:solidFill>
                  <a:srgbClr val="0070C0"/>
                </a:solidFill>
              </a:rPr>
              <a:t>/</a:t>
            </a:r>
            <a:r>
              <a:rPr lang="en-US" sz="2400" b="1" dirty="0" err="1" smtClean="0">
                <a:solidFill>
                  <a:srgbClr val="0070C0"/>
                </a:solidFill>
              </a:rPr>
              <a:t>califica</a:t>
            </a:r>
            <a:r>
              <a:rPr lang="ro-RO" sz="2400" b="1" dirty="0" smtClean="0">
                <a:solidFill>
                  <a:srgbClr val="0070C0"/>
                </a:solidFill>
              </a:rPr>
              <a:t>ț</a:t>
            </a:r>
            <a:r>
              <a:rPr lang="en-US" sz="2400" b="1" dirty="0" err="1" smtClean="0">
                <a:solidFill>
                  <a:srgbClr val="0070C0"/>
                </a:solidFill>
              </a:rPr>
              <a:t>i</a:t>
            </a:r>
            <a:r>
              <a:rPr lang="ro-RO" sz="2400" b="1" dirty="0" smtClean="0">
                <a:solidFill>
                  <a:srgbClr val="0070C0"/>
                </a:solidFill>
              </a:rPr>
              <a:t> î</a:t>
            </a:r>
            <a:r>
              <a:rPr lang="en-US" sz="2400" b="1" dirty="0" smtClean="0">
                <a:solidFill>
                  <a:srgbClr val="0070C0"/>
                </a:solidFill>
              </a:rPr>
              <a:t>n: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- </a:t>
            </a:r>
            <a:r>
              <a:rPr lang="en-US" sz="2400" dirty="0" err="1" smtClean="0"/>
              <a:t>economie</a:t>
            </a:r>
            <a:r>
              <a:rPr lang="en-US" sz="2400" dirty="0" smtClean="0"/>
              <a:t>,</a:t>
            </a:r>
            <a:r>
              <a:rPr lang="ro-RO" sz="2400" dirty="0" smtClean="0"/>
              <a:t> </a:t>
            </a:r>
            <a:r>
              <a:rPr lang="en-US" sz="2400" dirty="0" err="1" smtClean="0"/>
              <a:t>agricultur</a:t>
            </a:r>
            <a:r>
              <a:rPr lang="ro-RO" sz="2400" dirty="0" smtClean="0"/>
              <a:t>ă</a:t>
            </a:r>
            <a:r>
              <a:rPr lang="en-US" sz="2400" dirty="0" smtClean="0"/>
              <a:t>,</a:t>
            </a:r>
            <a:r>
              <a:rPr lang="ro-RO" sz="2400" dirty="0" smtClean="0"/>
              <a:t> </a:t>
            </a:r>
            <a:r>
              <a:rPr lang="en-US" sz="2400" dirty="0" err="1" smtClean="0"/>
              <a:t>justi</a:t>
            </a:r>
            <a:r>
              <a:rPr lang="ro-RO" sz="2400" dirty="0" smtClean="0"/>
              <a:t>ț</a:t>
            </a:r>
            <a:r>
              <a:rPr lang="en-US" sz="2400" dirty="0" err="1" smtClean="0"/>
              <a:t>ie</a:t>
            </a:r>
            <a:r>
              <a:rPr lang="en-US" sz="2400" dirty="0" smtClean="0"/>
              <a:t> </a:t>
            </a:r>
            <a:r>
              <a:rPr lang="ro-RO" sz="2400" dirty="0" smtClean="0"/>
              <a:t>ș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administra</a:t>
            </a:r>
            <a:r>
              <a:rPr lang="ro-RO" sz="2400" dirty="0" smtClean="0"/>
              <a:t>ț</a:t>
            </a:r>
            <a:r>
              <a:rPr lang="en-US" sz="2400" dirty="0" err="1" smtClean="0"/>
              <a:t>ie</a:t>
            </a:r>
            <a:r>
              <a:rPr lang="ro-RO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educa</a:t>
            </a:r>
            <a:r>
              <a:rPr lang="ro-RO" sz="2400" dirty="0" smtClean="0"/>
              <a:t>ț</a:t>
            </a:r>
            <a:r>
              <a:rPr lang="en-US" sz="2400" dirty="0" err="1" smtClean="0"/>
              <a:t>ie</a:t>
            </a:r>
            <a:r>
              <a:rPr lang="en-US" sz="2400" dirty="0" smtClean="0"/>
              <a:t> </a:t>
            </a:r>
            <a:r>
              <a:rPr lang="ro-RO" sz="2400" dirty="0" smtClean="0"/>
              <a:t>ș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cultur</a:t>
            </a:r>
            <a:r>
              <a:rPr lang="ro-RO" sz="2400" dirty="0" smtClean="0"/>
              <a:t>ă, </a:t>
            </a:r>
            <a:r>
              <a:rPr lang="en-US" sz="2400" dirty="0" smtClean="0"/>
              <a:t>s</a:t>
            </a:r>
            <a:r>
              <a:rPr lang="ro-RO" sz="2400" dirty="0" smtClean="0"/>
              <a:t>ă</a:t>
            </a:r>
            <a:r>
              <a:rPr lang="en-US" sz="2400" dirty="0" smtClean="0"/>
              <a:t>n</a:t>
            </a:r>
            <a:r>
              <a:rPr lang="ro-RO" sz="2400" dirty="0" smtClean="0"/>
              <a:t>ă</a:t>
            </a:r>
            <a:r>
              <a:rPr lang="en-US" sz="2400" dirty="0" err="1" smtClean="0"/>
              <a:t>tate</a:t>
            </a:r>
            <a:r>
              <a:rPr lang="en-US" sz="2400" dirty="0" smtClean="0"/>
              <a:t> </a:t>
            </a:r>
            <a:r>
              <a:rPr lang="ro-RO" sz="2400" dirty="0" smtClean="0"/>
              <a:t>ș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munc</a:t>
            </a:r>
            <a:r>
              <a:rPr lang="ro-RO" sz="2400" dirty="0" smtClean="0"/>
              <a:t>ă, </a:t>
            </a:r>
            <a:r>
              <a:rPr lang="en-US" sz="2400" dirty="0" err="1" smtClean="0"/>
              <a:t>ap</a:t>
            </a:r>
            <a:r>
              <a:rPr lang="ro-RO" sz="2400" dirty="0" smtClean="0"/>
              <a:t>ă</a:t>
            </a:r>
            <a:r>
              <a:rPr lang="en-US" sz="2400" dirty="0" smtClean="0"/>
              <a:t>rare,</a:t>
            </a:r>
            <a:r>
              <a:rPr lang="ro-RO" sz="2400" dirty="0" smtClean="0"/>
              <a:t> </a:t>
            </a:r>
            <a:r>
              <a:rPr lang="en-US" sz="2400" dirty="0" err="1" smtClean="0"/>
              <a:t>informa</a:t>
            </a:r>
            <a:r>
              <a:rPr lang="ro-RO" sz="2400" dirty="0" smtClean="0"/>
              <a:t>ț</a:t>
            </a:r>
            <a:r>
              <a:rPr lang="en-US" sz="2400" dirty="0" smtClean="0"/>
              <a:t>ii </a:t>
            </a:r>
            <a:r>
              <a:rPr lang="ro-RO" sz="2400" dirty="0" smtClean="0"/>
              <a:t>ș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ordine</a:t>
            </a:r>
            <a:r>
              <a:rPr lang="ro-RO" sz="2400" dirty="0" smtClean="0"/>
              <a:t> </a:t>
            </a:r>
            <a:r>
              <a:rPr lang="en-US" sz="2400" dirty="0" smtClean="0"/>
              <a:t>public</a:t>
            </a:r>
            <a:r>
              <a:rPr lang="ro-RO" sz="2400" dirty="0" smtClean="0"/>
              <a:t>ă;</a:t>
            </a:r>
            <a:r>
              <a:rPr lang="en-US" sz="24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C. </a:t>
            </a:r>
            <a:r>
              <a:rPr lang="en-US" sz="2400" b="1" dirty="0" err="1" smtClean="0">
                <a:solidFill>
                  <a:srgbClr val="0070C0"/>
                </a:solidFill>
              </a:rPr>
              <a:t>procesul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muncii</a:t>
            </a:r>
            <a:r>
              <a:rPr lang="en-US" sz="2400" b="1" dirty="0" smtClean="0">
                <a:solidFill>
                  <a:srgbClr val="0070C0"/>
                </a:solidFill>
              </a:rPr>
              <a:t> format din</a:t>
            </a:r>
            <a:r>
              <a:rPr lang="ro-RO" sz="2400" b="1" dirty="0" smtClean="0">
                <a:solidFill>
                  <a:srgbClr val="0070C0"/>
                </a:solidFill>
              </a:rPr>
              <a:t>: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/>
              <a:t>ocupatii</a:t>
            </a:r>
            <a:r>
              <a:rPr lang="en-US" sz="2400" dirty="0" smtClean="0"/>
              <a:t> /</a:t>
            </a:r>
            <a:r>
              <a:rPr lang="en-US" sz="2400" dirty="0" err="1" smtClean="0"/>
              <a:t>profesii</a:t>
            </a:r>
            <a:r>
              <a:rPr lang="ro-RO" sz="2400" dirty="0" smtClean="0"/>
              <a:t>, </a:t>
            </a:r>
            <a:r>
              <a:rPr lang="en-US" sz="2400" dirty="0" err="1" smtClean="0"/>
              <a:t>calific</a:t>
            </a:r>
            <a:r>
              <a:rPr lang="ro-RO" sz="2400" dirty="0" smtClean="0"/>
              <a:t>ă</a:t>
            </a:r>
            <a:r>
              <a:rPr lang="en-US" sz="2400" dirty="0" err="1" smtClean="0"/>
              <a:t>ri</a:t>
            </a:r>
            <a:r>
              <a:rPr lang="ro-RO" sz="2400" dirty="0" smtClean="0"/>
              <a:t>, </a:t>
            </a:r>
            <a:r>
              <a:rPr lang="en-US" sz="2400" dirty="0" err="1" smtClean="0"/>
              <a:t>competen</a:t>
            </a:r>
            <a:r>
              <a:rPr lang="ro-RO" sz="2400" dirty="0" smtClean="0"/>
              <a:t>ț</a:t>
            </a:r>
            <a:r>
              <a:rPr lang="en-US" sz="2400" dirty="0" smtClean="0"/>
              <a:t>e </a:t>
            </a:r>
            <a:r>
              <a:rPr lang="en-US" sz="2400" dirty="0" err="1" smtClean="0"/>
              <a:t>formate</a:t>
            </a:r>
            <a:r>
              <a:rPr lang="en-US" sz="2400" dirty="0" smtClean="0"/>
              <a:t> din:</a:t>
            </a:r>
            <a:r>
              <a:rPr lang="ro-RO" sz="2400" dirty="0" smtClean="0"/>
              <a:t> </a:t>
            </a:r>
            <a:r>
              <a:rPr lang="en-US" sz="2400" dirty="0" err="1" smtClean="0"/>
              <a:t>cuno</a:t>
            </a:r>
            <a:r>
              <a:rPr lang="ro-RO" sz="2400" dirty="0" smtClean="0"/>
              <a:t>ș</a:t>
            </a:r>
            <a:r>
              <a:rPr lang="en-US" sz="2400" dirty="0" smtClean="0"/>
              <a:t>tin</a:t>
            </a:r>
            <a:r>
              <a:rPr lang="ro-RO" sz="2400" dirty="0" smtClean="0"/>
              <a:t>ț</a:t>
            </a:r>
            <a:r>
              <a:rPr lang="en-US" sz="2400" dirty="0" smtClean="0"/>
              <a:t>e </a:t>
            </a:r>
            <a:r>
              <a:rPr lang="ro-RO" sz="2400" dirty="0" smtClean="0"/>
              <a:t>ș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deprinderi</a:t>
            </a:r>
            <a:r>
              <a:rPr lang="ro-RO" sz="2400" dirty="0" smtClean="0"/>
              <a:t>, </a:t>
            </a:r>
            <a:r>
              <a:rPr lang="en-US" sz="2400" dirty="0" err="1" smtClean="0"/>
              <a:t>profesionale</a:t>
            </a:r>
            <a:r>
              <a:rPr lang="en-US" sz="2400" dirty="0" smtClean="0"/>
              <a:t> &amp; </a:t>
            </a:r>
            <a:r>
              <a:rPr lang="en-US" sz="2400" dirty="0" err="1" smtClean="0"/>
              <a:t>cuno</a:t>
            </a:r>
            <a:r>
              <a:rPr lang="ro-RO" sz="2400" dirty="0" smtClean="0"/>
              <a:t>ș</a:t>
            </a:r>
            <a:r>
              <a:rPr lang="en-US" sz="2400" dirty="0" smtClean="0"/>
              <a:t>tin</a:t>
            </a:r>
            <a:r>
              <a:rPr lang="ro-RO" sz="2400" dirty="0" smtClean="0"/>
              <a:t>ț</a:t>
            </a:r>
            <a:r>
              <a:rPr lang="en-US" sz="2400" dirty="0" smtClean="0"/>
              <a:t>e </a:t>
            </a:r>
            <a:r>
              <a:rPr lang="ro-RO" sz="2400" dirty="0" smtClean="0"/>
              <a:t>ș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deprideri</a:t>
            </a:r>
            <a:r>
              <a:rPr lang="en-US" sz="2400" dirty="0" smtClean="0"/>
              <a:t> </a:t>
            </a:r>
            <a:r>
              <a:rPr lang="en-US" sz="2400" dirty="0" err="1" smtClean="0"/>
              <a:t>sociale</a:t>
            </a:r>
            <a:r>
              <a:rPr lang="ro-RO" sz="2400" dirty="0" smtClean="0"/>
              <a:t>; </a:t>
            </a:r>
            <a:r>
              <a:rPr lang="en-US" sz="2400" dirty="0" err="1" smtClean="0"/>
              <a:t>experien</a:t>
            </a:r>
            <a:r>
              <a:rPr lang="ro-RO" sz="2400" dirty="0" smtClean="0"/>
              <a:t>ț</a:t>
            </a:r>
            <a:r>
              <a:rPr lang="en-US" sz="2400" dirty="0" smtClean="0"/>
              <a:t>a</a:t>
            </a:r>
            <a:r>
              <a:rPr lang="ro-RO" sz="2400" dirty="0" smtClean="0"/>
              <a:t>.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D. </a:t>
            </a:r>
            <a:r>
              <a:rPr lang="en-US" sz="2400" b="1" dirty="0" err="1" smtClean="0">
                <a:solidFill>
                  <a:srgbClr val="0070C0"/>
                </a:solidFill>
              </a:rPr>
              <a:t>pericolul</a:t>
            </a:r>
            <a:r>
              <a:rPr lang="en-US" sz="2400" b="1" dirty="0" smtClean="0">
                <a:solidFill>
                  <a:srgbClr val="0070C0"/>
                </a:solidFill>
              </a:rPr>
              <a:t> actual: </a:t>
            </a:r>
            <a:r>
              <a:rPr lang="en-US" sz="2400" dirty="0" err="1" smtClean="0"/>
              <a:t>lipsa</a:t>
            </a:r>
            <a:r>
              <a:rPr lang="en-US" sz="2400" dirty="0" smtClean="0"/>
              <a:t> </a:t>
            </a:r>
            <a:r>
              <a:rPr lang="ro-RO" sz="2400" dirty="0" smtClean="0"/>
              <a:t>persoanelor </a:t>
            </a:r>
            <a:r>
              <a:rPr lang="en-US" sz="2400" dirty="0" err="1" smtClean="0"/>
              <a:t>califica</a:t>
            </a:r>
            <a:r>
              <a:rPr lang="ro-RO" sz="2400" dirty="0" smtClean="0"/>
              <a:t>te</a:t>
            </a:r>
            <a:r>
              <a:rPr lang="en-US" sz="2400" dirty="0" smtClean="0"/>
              <a:t> </a:t>
            </a:r>
            <a:r>
              <a:rPr lang="ro-RO" sz="2400" dirty="0" smtClean="0"/>
              <a:t>ș</a:t>
            </a:r>
            <a:r>
              <a:rPr lang="en-US" sz="2400" dirty="0" err="1" smtClean="0"/>
              <a:t>i</a:t>
            </a:r>
            <a:r>
              <a:rPr lang="en-US" sz="2400" dirty="0" smtClean="0"/>
              <a:t> competent</a:t>
            </a:r>
            <a:r>
              <a:rPr lang="ro-RO" sz="2400" dirty="0" smtClean="0"/>
              <a:t>e.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600200"/>
            <a:ext cx="777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II.Calificarea</a:t>
            </a:r>
            <a:r>
              <a:rPr lang="en-US" sz="3600" b="1" dirty="0" smtClean="0"/>
              <a:t> –Element al </a:t>
            </a:r>
            <a:r>
              <a:rPr lang="en-US" sz="3600" b="1" dirty="0" err="1" smtClean="0"/>
              <a:t>Educa</a:t>
            </a:r>
            <a:r>
              <a:rPr lang="ro-RO" sz="3600" b="1" dirty="0" smtClean="0"/>
              <a:t>ț</a:t>
            </a:r>
            <a:r>
              <a:rPr lang="en-US" sz="3600" b="1" dirty="0" err="1" smtClean="0"/>
              <a:t>iei</a:t>
            </a:r>
            <a:r>
              <a:rPr lang="en-US" sz="3600" b="1" dirty="0" smtClean="0"/>
              <a:t> </a:t>
            </a:r>
            <a:endParaRPr lang="ro-RO" sz="3600" b="1" dirty="0" smtClean="0"/>
          </a:p>
          <a:p>
            <a:endParaRPr lang="en-US" sz="1200" dirty="0" smtClean="0"/>
          </a:p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E.</a:t>
            </a:r>
            <a:r>
              <a:rPr lang="ro-RO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urm</a:t>
            </a:r>
            <a:r>
              <a:rPr lang="ro-RO" sz="2400" b="1" dirty="0" smtClean="0">
                <a:solidFill>
                  <a:srgbClr val="0070C0"/>
                </a:solidFill>
              </a:rPr>
              <a:t>ă</a:t>
            </a:r>
            <a:r>
              <a:rPr lang="en-US" sz="2400" b="1" dirty="0" smtClean="0">
                <a:solidFill>
                  <a:srgbClr val="0070C0"/>
                </a:solidFill>
              </a:rPr>
              <a:t>rile </a:t>
            </a:r>
            <a:r>
              <a:rPr lang="en-US" sz="2400" b="1" dirty="0" err="1" smtClean="0">
                <a:solidFill>
                  <a:srgbClr val="0070C0"/>
                </a:solidFill>
              </a:rPr>
              <a:t>sunt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  <a:r>
              <a:rPr lang="ro-RO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/>
              <a:t>cre</a:t>
            </a:r>
            <a:r>
              <a:rPr lang="ro-RO" sz="2400" dirty="0" smtClean="0"/>
              <a:t>ș</a:t>
            </a:r>
            <a:r>
              <a:rPr lang="en-US" sz="2400" dirty="0" err="1" smtClean="0"/>
              <a:t>ter</a:t>
            </a:r>
            <a:r>
              <a:rPr lang="ro-RO" sz="2400" dirty="0" smtClean="0"/>
              <a:t>e</a:t>
            </a:r>
            <a:r>
              <a:rPr lang="en-US" sz="2400" dirty="0" smtClean="0"/>
              <a:t>a </a:t>
            </a:r>
            <a:r>
              <a:rPr lang="ro-RO" sz="2400" dirty="0" smtClean="0"/>
              <a:t>ș</a:t>
            </a:r>
            <a:r>
              <a:rPr lang="en-US" sz="2400" dirty="0" err="1" smtClean="0"/>
              <a:t>omajului</a:t>
            </a:r>
            <a:r>
              <a:rPr lang="en-US" sz="2400" dirty="0" smtClean="0"/>
              <a:t>, problem</a:t>
            </a:r>
            <a:r>
              <a:rPr lang="ro-RO" sz="2400" dirty="0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sociale</a:t>
            </a:r>
            <a:r>
              <a:rPr lang="ro-RO" sz="2400" dirty="0" smtClean="0"/>
              <a:t>, </a:t>
            </a:r>
            <a:r>
              <a:rPr lang="en-US" sz="2400" dirty="0" err="1" smtClean="0"/>
              <a:t>economie</a:t>
            </a:r>
            <a:r>
              <a:rPr lang="en-US" sz="2400" dirty="0" smtClean="0"/>
              <a:t> slab</a:t>
            </a:r>
            <a:r>
              <a:rPr lang="ro-RO" sz="2400" dirty="0" smtClean="0"/>
              <a:t>ă</a:t>
            </a:r>
            <a:r>
              <a:rPr lang="en-US" sz="2400" dirty="0" smtClean="0"/>
              <a:t>, </a:t>
            </a:r>
            <a:r>
              <a:rPr lang="en-US" sz="2400" dirty="0" err="1" smtClean="0"/>
              <a:t>sprijin</a:t>
            </a:r>
            <a:r>
              <a:rPr lang="en-US" sz="2400" dirty="0" smtClean="0"/>
              <a:t> </a:t>
            </a:r>
            <a:r>
              <a:rPr lang="en-US" sz="2400" dirty="0" err="1" smtClean="0"/>
              <a:t>interesat</a:t>
            </a:r>
            <a:r>
              <a:rPr lang="en-US" sz="2400" dirty="0" smtClean="0"/>
              <a:t> extern</a:t>
            </a:r>
            <a:r>
              <a:rPr lang="ro-RO" sz="2400" dirty="0" smtClean="0"/>
              <a:t>, </a:t>
            </a:r>
            <a:r>
              <a:rPr lang="en-US" sz="2400" dirty="0" err="1" smtClean="0"/>
              <a:t>resursa</a:t>
            </a:r>
            <a:r>
              <a:rPr lang="en-US" sz="2400" dirty="0" smtClean="0"/>
              <a:t> </a:t>
            </a:r>
            <a:r>
              <a:rPr lang="en-US" sz="2400" dirty="0" err="1" smtClean="0"/>
              <a:t>uman</a:t>
            </a:r>
            <a:r>
              <a:rPr lang="ro-RO" sz="2400" dirty="0" smtClean="0"/>
              <a:t>ă</a:t>
            </a:r>
            <a:r>
              <a:rPr lang="en-US" sz="2400" dirty="0" smtClean="0"/>
              <a:t> slab </a:t>
            </a:r>
            <a:r>
              <a:rPr lang="en-US" sz="2400" dirty="0" err="1" smtClean="0"/>
              <a:t>pregatita</a:t>
            </a:r>
            <a:endParaRPr lang="ro-RO" sz="2400" dirty="0" smtClean="0"/>
          </a:p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0070C0"/>
                </a:solidFill>
              </a:rPr>
              <a:t>Concluzie</a:t>
            </a:r>
            <a:r>
              <a:rPr lang="en-US" sz="2400" dirty="0" smtClean="0">
                <a:solidFill>
                  <a:srgbClr val="0070C0"/>
                </a:solidFill>
              </a:rPr>
              <a:t>:  </a:t>
            </a:r>
            <a:r>
              <a:rPr lang="en-US" sz="2400" dirty="0" err="1" smtClean="0"/>
              <a:t>Calific</a:t>
            </a:r>
            <a:r>
              <a:rPr lang="en-US" sz="2400" dirty="0" err="1" smtClean="0"/>
              <a:t>area</a:t>
            </a:r>
            <a:r>
              <a:rPr lang="en-US" sz="2400" dirty="0" smtClean="0"/>
              <a:t> </a:t>
            </a:r>
            <a:r>
              <a:rPr lang="en-US" sz="2400" dirty="0" smtClean="0"/>
              <a:t> este un  </a:t>
            </a:r>
            <a:r>
              <a:rPr lang="en-US" sz="2400" dirty="0" smtClean="0"/>
              <a:t>factor de </a:t>
            </a:r>
            <a:r>
              <a:rPr lang="en-US" sz="2400" dirty="0" err="1" smtClean="0"/>
              <a:t>stabilitate</a:t>
            </a:r>
            <a:r>
              <a:rPr lang="en-US" sz="2400" dirty="0" smtClean="0"/>
              <a:t> economic</a:t>
            </a:r>
            <a:r>
              <a:rPr lang="ro-RO" sz="2400" dirty="0" smtClean="0"/>
              <a:t>ă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social</a:t>
            </a:r>
            <a:r>
              <a:rPr lang="ro-RO" sz="2400" dirty="0" smtClean="0"/>
              <a:t>ă</a:t>
            </a:r>
            <a:r>
              <a:rPr lang="en-US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Si de </a:t>
            </a:r>
            <a:r>
              <a:rPr lang="en-US" sz="2400" dirty="0" err="1" smtClean="0"/>
              <a:t>venit</a:t>
            </a:r>
            <a:r>
              <a:rPr lang="en-US" sz="2400" dirty="0" smtClean="0"/>
              <a:t> national </a:t>
            </a:r>
            <a:endParaRPr lang="en-US" sz="2400" dirty="0" smtClean="0"/>
          </a:p>
          <a:p>
            <a:pPr marL="457200" indent="-457200">
              <a:buAutoNum type="alphaUcPeriod"/>
            </a:pPr>
            <a:endParaRPr lang="ro-RO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600200"/>
            <a:ext cx="8001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III. </a:t>
            </a:r>
            <a:r>
              <a:rPr lang="en-US" sz="3600" b="1" dirty="0" err="1" smtClean="0"/>
              <a:t>Sistemul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calificare</a:t>
            </a:r>
            <a:endParaRPr lang="ro-RO" sz="3600" b="1" dirty="0" smtClean="0"/>
          </a:p>
          <a:p>
            <a:endParaRPr lang="en-US" sz="1200" dirty="0" smtClean="0"/>
          </a:p>
          <a:p>
            <a:pPr>
              <a:spcAft>
                <a:spcPts val="1200"/>
              </a:spcAft>
            </a:pPr>
            <a:r>
              <a:rPr lang="en-US" sz="2400" b="1" i="1" dirty="0" smtClean="0">
                <a:solidFill>
                  <a:srgbClr val="0070C0"/>
                </a:solidFill>
              </a:rPr>
              <a:t>III.1. </a:t>
            </a:r>
            <a:r>
              <a:rPr lang="ro-RO" sz="2400" b="1" i="1" dirty="0" smtClean="0">
                <a:solidFill>
                  <a:srgbClr val="0070C0"/>
                </a:solidFill>
              </a:rPr>
              <a:t>Î</a:t>
            </a:r>
            <a:r>
              <a:rPr lang="en-US" sz="2400" b="1" i="1" dirty="0" err="1" smtClean="0">
                <a:solidFill>
                  <a:srgbClr val="0070C0"/>
                </a:solidFill>
              </a:rPr>
              <a:t>nsu</a:t>
            </a:r>
            <a:r>
              <a:rPr lang="ro-RO" sz="2400" b="1" i="1" dirty="0" smtClean="0">
                <a:solidFill>
                  <a:srgbClr val="0070C0"/>
                </a:solidFill>
              </a:rPr>
              <a:t>ș</a:t>
            </a:r>
            <a:r>
              <a:rPr lang="en-US" sz="2400" b="1" i="1" dirty="0" err="1" smtClean="0">
                <a:solidFill>
                  <a:srgbClr val="0070C0"/>
                </a:solidFill>
              </a:rPr>
              <a:t>irea</a:t>
            </a:r>
            <a:r>
              <a:rPr lang="en-US" sz="2400" b="1" i="1" dirty="0" smtClean="0">
                <a:solidFill>
                  <a:srgbClr val="0070C0"/>
                </a:solidFill>
              </a:rPr>
              <a:t> /dob</a:t>
            </a:r>
            <a:r>
              <a:rPr lang="ro-RO" sz="2400" b="1" i="1" dirty="0" smtClean="0">
                <a:solidFill>
                  <a:srgbClr val="0070C0"/>
                </a:solidFill>
              </a:rPr>
              <a:t>â</a:t>
            </a:r>
            <a:r>
              <a:rPr lang="en-US" sz="2400" b="1" i="1" dirty="0" err="1" smtClean="0">
                <a:solidFill>
                  <a:srgbClr val="0070C0"/>
                </a:solidFill>
              </a:rPr>
              <a:t>ndirea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calific</a:t>
            </a:r>
            <a:r>
              <a:rPr lang="ro-RO" sz="2400" b="1" i="1" dirty="0" smtClean="0">
                <a:solidFill>
                  <a:srgbClr val="0070C0"/>
                </a:solidFill>
              </a:rPr>
              <a:t>ă</a:t>
            </a:r>
            <a:r>
              <a:rPr lang="en-US" sz="2400" b="1" i="1" dirty="0" err="1" smtClean="0">
                <a:solidFill>
                  <a:srgbClr val="0070C0"/>
                </a:solidFill>
              </a:rPr>
              <a:t>rilor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Ob</a:t>
            </a:r>
            <a:r>
              <a:rPr lang="ro-RO" sz="2400" dirty="0" smtClean="0"/>
              <a:t>ț</a:t>
            </a:r>
            <a:r>
              <a:rPr lang="en-US" sz="2400" dirty="0" err="1" smtClean="0"/>
              <a:t>inem</a:t>
            </a:r>
            <a:r>
              <a:rPr lang="en-US" sz="2400" dirty="0" smtClean="0"/>
              <a:t> o </a:t>
            </a:r>
            <a:r>
              <a:rPr lang="en-US" sz="2400" dirty="0" err="1" smtClean="0"/>
              <a:t>calificare</a:t>
            </a:r>
            <a:r>
              <a:rPr lang="en-US" sz="2400" dirty="0" smtClean="0"/>
              <a:t> </a:t>
            </a:r>
            <a:r>
              <a:rPr lang="en-US" sz="2400" dirty="0" err="1" smtClean="0"/>
              <a:t>prin</a:t>
            </a:r>
            <a:r>
              <a:rPr lang="en-US" sz="2400" dirty="0" smtClean="0"/>
              <a:t> </a:t>
            </a:r>
            <a:r>
              <a:rPr lang="en-US" sz="2400" dirty="0" err="1" smtClean="0"/>
              <a:t>cursurile</a:t>
            </a:r>
            <a:r>
              <a:rPr lang="en-US" sz="2400" dirty="0" smtClean="0"/>
              <a:t>  </a:t>
            </a:r>
            <a:r>
              <a:rPr lang="en-US" sz="2400" dirty="0" err="1" smtClean="0"/>
              <a:t>urmate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absolvite</a:t>
            </a:r>
            <a:r>
              <a:rPr lang="en-US" sz="2400" dirty="0" smtClean="0"/>
              <a:t> </a:t>
            </a:r>
            <a:r>
              <a:rPr lang="ro-RO" sz="2400" dirty="0" smtClean="0"/>
              <a:t>în/prin</a:t>
            </a:r>
            <a:r>
              <a:rPr lang="en-US" sz="2400" dirty="0" smtClean="0"/>
              <a:t>: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a.</a:t>
            </a:r>
            <a:r>
              <a:rPr lang="ro-RO" sz="2400" dirty="0" smtClean="0"/>
              <a:t> </a:t>
            </a:r>
            <a:r>
              <a:rPr lang="en-US" sz="2400" dirty="0" err="1" smtClean="0"/>
              <a:t>institu</a:t>
            </a:r>
            <a:r>
              <a:rPr lang="ro-RO" sz="2400" dirty="0" smtClean="0"/>
              <a:t>ț</a:t>
            </a:r>
            <a:r>
              <a:rPr lang="en-US" sz="2400" dirty="0" smtClean="0"/>
              <a:t>ii de </a:t>
            </a:r>
            <a:r>
              <a:rPr lang="ro-RO" sz="2400" dirty="0" smtClean="0"/>
              <a:t>î</a:t>
            </a:r>
            <a:r>
              <a:rPr lang="en-US" sz="2400" dirty="0" err="1" smtClean="0"/>
              <a:t>nv</a:t>
            </a:r>
            <a:r>
              <a:rPr lang="ro-RO" sz="2400" dirty="0" smtClean="0"/>
              <a:t>ăță</a:t>
            </a:r>
            <a:r>
              <a:rPr lang="en-US" sz="2400" dirty="0" smtClean="0"/>
              <a:t>m</a:t>
            </a:r>
            <a:r>
              <a:rPr lang="ro-RO" sz="2400" dirty="0" smtClean="0"/>
              <a:t>â</a:t>
            </a:r>
            <a:r>
              <a:rPr lang="en-US" sz="2400" dirty="0" err="1" smtClean="0"/>
              <a:t>nt</a:t>
            </a:r>
            <a:r>
              <a:rPr lang="en-US" sz="2400" dirty="0" smtClean="0"/>
              <a:t> :</a:t>
            </a:r>
            <a:r>
              <a:rPr lang="en-US" sz="2400" dirty="0" err="1" smtClean="0"/>
              <a:t>sistemul</a:t>
            </a:r>
            <a:r>
              <a:rPr lang="en-US" sz="2400" dirty="0" smtClean="0"/>
              <a:t> formal 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b.</a:t>
            </a:r>
            <a:r>
              <a:rPr lang="ro-RO" sz="2400" dirty="0" smtClean="0"/>
              <a:t> a</a:t>
            </a:r>
            <a:r>
              <a:rPr lang="en-US" sz="2400" dirty="0" err="1" smtClean="0"/>
              <a:t>uto</a:t>
            </a:r>
            <a:r>
              <a:rPr lang="ro-RO" sz="2400" dirty="0" smtClean="0"/>
              <a:t>î</a:t>
            </a:r>
            <a:r>
              <a:rPr lang="en-US" sz="2400" dirty="0" err="1" smtClean="0"/>
              <a:t>nv</a:t>
            </a:r>
            <a:r>
              <a:rPr lang="ro-RO" sz="2400" dirty="0" smtClean="0"/>
              <a:t>ăț</a:t>
            </a:r>
            <a:r>
              <a:rPr lang="en-US" sz="2400" dirty="0" smtClean="0"/>
              <a:t>are/</a:t>
            </a:r>
            <a:r>
              <a:rPr lang="en-US" sz="2400" dirty="0" err="1" smtClean="0"/>
              <a:t>experien</a:t>
            </a:r>
            <a:r>
              <a:rPr lang="ro-RO" sz="2400" dirty="0" smtClean="0"/>
              <a:t>ț</a:t>
            </a:r>
            <a:r>
              <a:rPr lang="en-US" sz="2400" dirty="0" smtClean="0"/>
              <a:t>a prop</a:t>
            </a:r>
            <a:r>
              <a:rPr lang="ro-RO" sz="2400" dirty="0" smtClean="0"/>
              <a:t>r</a:t>
            </a:r>
            <a:r>
              <a:rPr lang="en-US" sz="2400" dirty="0" err="1" smtClean="0"/>
              <a:t>ie</a:t>
            </a:r>
            <a:r>
              <a:rPr lang="en-US" sz="2400" dirty="0" smtClean="0"/>
              <a:t>-informal ,</a:t>
            </a:r>
            <a:r>
              <a:rPr lang="en-US" sz="2400" dirty="0" err="1" smtClean="0"/>
              <a:t>nonformal</a:t>
            </a:r>
            <a:r>
              <a:rPr lang="en-US" sz="2400" dirty="0" smtClean="0"/>
              <a:t> </a:t>
            </a:r>
            <a:endParaRPr lang="ro-RO" sz="2400" dirty="0" smtClean="0"/>
          </a:p>
          <a:p>
            <a:pPr>
              <a:spcAft>
                <a:spcPts val="1200"/>
              </a:spcAft>
            </a:pPr>
            <a:r>
              <a:rPr lang="en-US" sz="2400" b="1" i="1" dirty="0" smtClean="0">
                <a:solidFill>
                  <a:srgbClr val="0070C0"/>
                </a:solidFill>
              </a:rPr>
              <a:t>III.2.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Func</a:t>
            </a:r>
            <a:r>
              <a:rPr lang="ro-RO" sz="2400" b="1" i="1" dirty="0" smtClean="0">
                <a:solidFill>
                  <a:srgbClr val="0070C0"/>
                </a:solidFill>
              </a:rPr>
              <a:t>ț</a:t>
            </a:r>
            <a:r>
              <a:rPr lang="en-US" sz="2400" b="1" i="1" dirty="0" err="1" smtClean="0">
                <a:solidFill>
                  <a:srgbClr val="0070C0"/>
                </a:solidFill>
              </a:rPr>
              <a:t>ionarea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sistemului</a:t>
            </a:r>
            <a:r>
              <a:rPr lang="en-US" sz="2400" b="1" i="1" dirty="0" smtClean="0">
                <a:solidFill>
                  <a:srgbClr val="0070C0"/>
                </a:solidFill>
              </a:rPr>
              <a:t>  de FPA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1.</a:t>
            </a:r>
            <a:r>
              <a:rPr lang="ro-RO" sz="2400" dirty="0" smtClean="0"/>
              <a:t> </a:t>
            </a:r>
            <a:r>
              <a:rPr lang="en-US" sz="2400" dirty="0" err="1" smtClean="0"/>
              <a:t>Identificarea</a:t>
            </a:r>
            <a:r>
              <a:rPr lang="en-US" sz="2400" dirty="0" smtClean="0"/>
              <a:t> : </a:t>
            </a:r>
            <a:r>
              <a:rPr lang="en-US" sz="2400" dirty="0" err="1" smtClean="0"/>
              <a:t>trebuie</a:t>
            </a:r>
            <a:r>
              <a:rPr lang="en-US" sz="2400" dirty="0" smtClean="0"/>
              <a:t> s</a:t>
            </a:r>
            <a:r>
              <a:rPr lang="ro-RO" sz="2400" dirty="0" smtClean="0"/>
              <a:t>ă</a:t>
            </a:r>
            <a:r>
              <a:rPr lang="en-US" sz="2400" dirty="0" smtClean="0"/>
              <a:t> </a:t>
            </a:r>
            <a:r>
              <a:rPr lang="en-US" sz="2400" dirty="0" err="1" smtClean="0"/>
              <a:t>cuprind</a:t>
            </a:r>
            <a:r>
              <a:rPr lang="ro-RO" sz="2400" dirty="0" smtClean="0"/>
              <a:t>ă</a:t>
            </a:r>
            <a:r>
              <a:rPr lang="en-US" sz="2400" dirty="0" smtClean="0"/>
              <a:t> un contact permanent cu </a:t>
            </a:r>
            <a:r>
              <a:rPr lang="en-US" sz="2400" dirty="0" err="1" smtClean="0"/>
              <a:t>pia</a:t>
            </a:r>
            <a:r>
              <a:rPr lang="ro-RO" sz="2400" dirty="0" smtClean="0"/>
              <a:t>ț</a:t>
            </a:r>
            <a:r>
              <a:rPr lang="en-US" sz="2400" dirty="0" smtClean="0"/>
              <a:t>a </a:t>
            </a:r>
            <a:r>
              <a:rPr lang="en-US" sz="2400" dirty="0" err="1" smtClean="0"/>
              <a:t>muncii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a </a:t>
            </a:r>
            <a:r>
              <a:rPr lang="en-US" sz="2400" dirty="0" err="1" smtClean="0"/>
              <a:t>actualiza</a:t>
            </a:r>
            <a:r>
              <a:rPr lang="en-US" sz="2400" dirty="0" smtClean="0"/>
              <a:t> </a:t>
            </a:r>
            <a:r>
              <a:rPr lang="en-US" sz="2400" dirty="0" err="1" smtClean="0"/>
              <a:t>nomenclatorul</a:t>
            </a:r>
            <a:r>
              <a:rPr lang="en-US" sz="2400" dirty="0" smtClean="0"/>
              <a:t> </a:t>
            </a:r>
            <a:r>
              <a:rPr lang="en-US" sz="2400" dirty="0" err="1" smtClean="0"/>
              <a:t>profesiilor</a:t>
            </a:r>
            <a:r>
              <a:rPr lang="en-US" sz="2400" dirty="0" smtClean="0"/>
              <a:t> –</a:t>
            </a:r>
            <a:r>
              <a:rPr lang="en-US" sz="2400" dirty="0" err="1" smtClean="0"/>
              <a:t>ocupa</a:t>
            </a:r>
            <a:r>
              <a:rPr lang="ro-RO" sz="2400" dirty="0" smtClean="0"/>
              <a:t>ț</a:t>
            </a:r>
            <a:r>
              <a:rPr lang="en-US" sz="2400" dirty="0" err="1" smtClean="0"/>
              <a:t>iilor-calific</a:t>
            </a:r>
            <a:r>
              <a:rPr lang="ro-RO" sz="2400" dirty="0" smtClean="0"/>
              <a:t>ă</a:t>
            </a:r>
            <a:r>
              <a:rPr lang="en-US" sz="2400" dirty="0" err="1" smtClean="0"/>
              <a:t>rilor</a:t>
            </a:r>
            <a:r>
              <a:rPr lang="en-US" sz="2400" dirty="0" smtClean="0"/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600200"/>
            <a:ext cx="8001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III. </a:t>
            </a:r>
            <a:r>
              <a:rPr lang="en-US" sz="3600" b="1" dirty="0" err="1" smtClean="0"/>
              <a:t>Sistemul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calificare</a:t>
            </a:r>
            <a:endParaRPr lang="ro-RO" sz="3600" b="1" dirty="0" smtClean="0"/>
          </a:p>
          <a:p>
            <a:endParaRPr lang="ro-RO" sz="1200" dirty="0" smtClean="0"/>
          </a:p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2. </a:t>
            </a:r>
            <a:r>
              <a:rPr lang="en-US" sz="2400" b="1" dirty="0" err="1" smtClean="0">
                <a:solidFill>
                  <a:srgbClr val="0070C0"/>
                </a:solidFill>
              </a:rPr>
              <a:t>Actorii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sistemului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- MEN </a:t>
            </a:r>
            <a:r>
              <a:rPr lang="ro-RO" sz="2400" dirty="0" smtClean="0"/>
              <a:t>(</a:t>
            </a:r>
            <a:r>
              <a:rPr lang="en-US" sz="2400" dirty="0" smtClean="0"/>
              <a:t>ARACIS, UNIVERSITATI , CNDIPT, ARACIP, ANC</a:t>
            </a:r>
            <a:r>
              <a:rPr lang="ro-RO" sz="2400" dirty="0" smtClean="0"/>
              <a:t>)</a:t>
            </a:r>
            <a:r>
              <a:rPr lang="en-US" sz="2400" dirty="0" smtClean="0"/>
              <a:t>;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-</a:t>
            </a:r>
            <a:r>
              <a:rPr lang="ro-RO" sz="2400" dirty="0" smtClean="0"/>
              <a:t> </a:t>
            </a:r>
            <a:r>
              <a:rPr lang="en-US" sz="2400" dirty="0" smtClean="0"/>
              <a:t>MMPSPV </a:t>
            </a:r>
            <a:r>
              <a:rPr lang="ro-RO" sz="2400" dirty="0" smtClean="0"/>
              <a:t>(</a:t>
            </a:r>
            <a:r>
              <a:rPr lang="en-US" sz="2400" dirty="0" smtClean="0"/>
              <a:t>ANOFM,ANPIS</a:t>
            </a:r>
            <a:r>
              <a:rPr lang="ro-RO" sz="2400" dirty="0" smtClean="0"/>
              <a:t>)</a:t>
            </a:r>
            <a:r>
              <a:rPr lang="en-US" sz="2400" dirty="0" smtClean="0"/>
              <a:t>;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-</a:t>
            </a:r>
            <a:r>
              <a:rPr lang="ro-RO" sz="2400" dirty="0" smtClean="0"/>
              <a:t> </a:t>
            </a:r>
            <a:r>
              <a:rPr lang="en-US" sz="2400" dirty="0" err="1" smtClean="0"/>
              <a:t>Comisiile</a:t>
            </a:r>
            <a:r>
              <a:rPr lang="en-US" sz="2400" dirty="0" smtClean="0"/>
              <a:t> </a:t>
            </a:r>
            <a:r>
              <a:rPr lang="en-US" sz="2400" dirty="0" err="1" smtClean="0"/>
              <a:t>judetene</a:t>
            </a:r>
            <a:r>
              <a:rPr lang="en-US" sz="2400" dirty="0" smtClean="0"/>
              <a:t> de </a:t>
            </a:r>
            <a:r>
              <a:rPr lang="en-US" sz="2400" dirty="0" err="1" smtClean="0"/>
              <a:t>acreditare</a:t>
            </a:r>
            <a:r>
              <a:rPr lang="en-US" sz="2400" dirty="0" smtClean="0"/>
              <a:t> a </a:t>
            </a:r>
            <a:r>
              <a:rPr lang="en-US" sz="2400" dirty="0" err="1" smtClean="0"/>
              <a:t>furnizorilor</a:t>
            </a:r>
            <a:r>
              <a:rPr lang="en-US" sz="2400" dirty="0" smtClean="0"/>
              <a:t> de </a:t>
            </a:r>
            <a:r>
              <a:rPr lang="en-US" sz="2400" dirty="0" err="1" smtClean="0"/>
              <a:t>formare</a:t>
            </a:r>
            <a:r>
              <a:rPr lang="en-US" sz="2400" dirty="0" smtClean="0"/>
              <a:t> </a:t>
            </a:r>
            <a:r>
              <a:rPr lang="en-US" sz="2400" dirty="0" err="1" smtClean="0"/>
              <a:t>profesionala</a:t>
            </a:r>
            <a:r>
              <a:rPr lang="en-US" sz="2400" dirty="0" smtClean="0"/>
              <a:t> :</a:t>
            </a:r>
            <a:r>
              <a:rPr lang="en-US" sz="2400" dirty="0" err="1" smtClean="0"/>
              <a:t>aflate</a:t>
            </a:r>
            <a:r>
              <a:rPr lang="en-US" sz="2400" dirty="0" smtClean="0"/>
              <a:t> la AJPIS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conduse</a:t>
            </a:r>
            <a:r>
              <a:rPr lang="en-US" sz="2400" dirty="0" smtClean="0"/>
              <a:t> de Dir. AJPIS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- </a:t>
            </a:r>
            <a:r>
              <a:rPr lang="en-US" sz="2400" dirty="0" err="1" smtClean="0"/>
              <a:t>Comitetele</a:t>
            </a:r>
            <a:r>
              <a:rPr lang="en-US" sz="2400" dirty="0" smtClean="0"/>
              <a:t> </a:t>
            </a:r>
            <a:r>
              <a:rPr lang="en-US" sz="2400" dirty="0" err="1" smtClean="0"/>
              <a:t>sectoriale</a:t>
            </a:r>
            <a:r>
              <a:rPr lang="ro-RO" sz="2400" dirty="0" smtClean="0"/>
              <a:t>.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3. </a:t>
            </a:r>
            <a:r>
              <a:rPr lang="en-US" sz="2400" b="1" dirty="0" err="1" smtClean="0">
                <a:solidFill>
                  <a:srgbClr val="0070C0"/>
                </a:solidFill>
              </a:rPr>
              <a:t>Sarcinile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actorilor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</a:rPr>
              <a:t>propunem</a:t>
            </a:r>
            <a:r>
              <a:rPr lang="en-US" sz="2400" b="1" dirty="0" smtClean="0">
                <a:solidFill>
                  <a:srgbClr val="0070C0"/>
                </a:solidFill>
              </a:rPr>
              <a:t>   </a:t>
            </a:r>
            <a:r>
              <a:rPr lang="en-US" sz="2400" b="1" dirty="0" err="1" smtClean="0">
                <a:solidFill>
                  <a:srgbClr val="0070C0"/>
                </a:solidFill>
              </a:rPr>
              <a:t>joi</a:t>
            </a:r>
            <a:r>
              <a:rPr lang="en-US" sz="2400" b="1" dirty="0" smtClean="0">
                <a:solidFill>
                  <a:srgbClr val="0070C0"/>
                </a:solidFill>
              </a:rPr>
              <a:t> –</a:t>
            </a:r>
            <a:r>
              <a:rPr lang="en-US" sz="2400" b="1" dirty="0" err="1" smtClean="0">
                <a:solidFill>
                  <a:srgbClr val="0070C0"/>
                </a:solidFill>
              </a:rPr>
              <a:t>masa</a:t>
            </a:r>
            <a:r>
              <a:rPr lang="en-US" sz="2400" b="1" dirty="0" smtClean="0">
                <a:solidFill>
                  <a:srgbClr val="0070C0"/>
                </a:solidFill>
              </a:rPr>
              <a:t> rotunda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4. </a:t>
            </a:r>
            <a:r>
              <a:rPr lang="en-US" sz="2400" b="1" dirty="0" err="1" smtClean="0">
                <a:solidFill>
                  <a:srgbClr val="0070C0"/>
                </a:solidFill>
              </a:rPr>
              <a:t>Functionarea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sistemului</a:t>
            </a:r>
            <a:r>
              <a:rPr lang="en-US" sz="2400" b="1" dirty="0" smtClean="0">
                <a:solidFill>
                  <a:srgbClr val="0070C0"/>
                </a:solidFill>
              </a:rPr>
              <a:t>. </a:t>
            </a:r>
          </a:p>
          <a:p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1026</Words>
  <Application>Microsoft Office PowerPoint</Application>
  <PresentationFormat>On-screen Show (4:3)</PresentationFormat>
  <Paragraphs>161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</dc:creator>
  <cp:lastModifiedBy>xccv</cp:lastModifiedBy>
  <cp:revision>31</cp:revision>
  <dcterms:created xsi:type="dcterms:W3CDTF">2006-08-16T00:00:00Z</dcterms:created>
  <dcterms:modified xsi:type="dcterms:W3CDTF">2013-06-25T18:10:33Z</dcterms:modified>
</cp:coreProperties>
</file>